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66"/>
  </p:notesMasterIdLst>
  <p:sldIdLst>
    <p:sldId id="256" r:id="rId2"/>
    <p:sldId id="299" r:id="rId3"/>
    <p:sldId id="300" r:id="rId4"/>
    <p:sldId id="301" r:id="rId5"/>
    <p:sldId id="302" r:id="rId6"/>
    <p:sldId id="303"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31" r:id="rId35"/>
    <p:sldId id="257" r:id="rId36"/>
    <p:sldId id="258" r:id="rId37"/>
    <p:sldId id="259" r:id="rId38"/>
    <p:sldId id="260" r:id="rId39"/>
    <p:sldId id="262" r:id="rId40"/>
    <p:sldId id="266" r:id="rId41"/>
    <p:sldId id="267" r:id="rId42"/>
    <p:sldId id="268" r:id="rId43"/>
    <p:sldId id="269" r:id="rId44"/>
    <p:sldId id="270" r:id="rId45"/>
    <p:sldId id="271" r:id="rId46"/>
    <p:sldId id="276" r:id="rId47"/>
    <p:sldId id="277" r:id="rId48"/>
    <p:sldId id="278" r:id="rId49"/>
    <p:sldId id="279"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5" r:id="rId63"/>
    <p:sldId id="332" r:id="rId64"/>
    <p:sldId id="333" r:id="rId65"/>
  </p:sldIdLst>
  <p:sldSz cx="9144000" cy="5143500" type="screen16x9"/>
  <p:notesSz cx="6858000" cy="9144000"/>
  <p:embeddedFontLst>
    <p:embeddedFont>
      <p:font typeface="Calibri" panose="020F0502020204030204" pitchFamily="34" charset="0"/>
      <p:regular r:id="rId67"/>
      <p:bold r:id="rId68"/>
      <p:italic r:id="rId69"/>
      <p:boldItalic r:id="rId70"/>
    </p:embeddedFont>
    <p:embeddedFont>
      <p:font typeface="Raleway" panose="020B0604020202020204" charset="0"/>
      <p:regular r:id="rId71"/>
      <p:bold r:id="rId72"/>
      <p:italic r:id="rId73"/>
      <p:boldItalic r:id="rId74"/>
    </p:embeddedFont>
    <p:embeddedFont>
      <p:font typeface="Unna" panose="020B060402020202020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urain, Novia" initials="NN" lastIdx="1" clrIdx="0">
    <p:extLst>
      <p:ext uri="{19B8F6BF-5375-455C-9EA6-DF929625EA0E}">
        <p15:presenceInfo xmlns:p15="http://schemas.microsoft.com/office/powerpoint/2012/main" userId="S::nnurain@iu.edu::9565e789-abd0-4aba-8d1e-5b24da3d695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08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601BE2-8A13-499F-B371-621AF812F07D}">
  <a:tblStyle styleId="{58601BE2-8A13-499F-B371-621AF812F0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248" autoAdjust="0"/>
    <p:restoredTop sz="69675" autoAdjust="0"/>
  </p:normalViewPr>
  <p:slideViewPr>
    <p:cSldViewPr snapToGrid="0">
      <p:cViewPr varScale="1">
        <p:scale>
          <a:sx n="66" d="100"/>
          <a:sy n="66" d="100"/>
        </p:scale>
        <p:origin x="1884"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045839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nngroup.com/articles/leading-question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93d42c1dd5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93d42c1dd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7214c929f8_1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g17214c929f8_1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7214c929f8_1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g17214c929f8_1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7214c929f8_1_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g17214c929f8_1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7214c929f8_1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g17214c929f8_1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do this…review points.</a:t>
            </a:r>
            <a:endParaRPr/>
          </a:p>
        </p:txBody>
      </p:sp>
      <p:sp>
        <p:nvSpPr>
          <p:cNvPr id="341" name="Google Shape;341;g17214c929f8_1_1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5a4b34a77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g25a4b34a77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do this…review points.</a:t>
            </a:r>
            <a:endParaRPr/>
          </a:p>
        </p:txBody>
      </p:sp>
      <p:sp>
        <p:nvSpPr>
          <p:cNvPr id="359" name="Google Shape;359;g25a4b34a77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5a4b34a778_0_8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g25a4b34a778_0_8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do this…review points.</a:t>
            </a:r>
            <a:endParaRPr/>
          </a:p>
        </p:txBody>
      </p:sp>
      <p:sp>
        <p:nvSpPr>
          <p:cNvPr id="377" name="Google Shape;377;g25a4b34a778_0_8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5a4b34a778_0_8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g25a4b34a778_0_8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do this…review points.</a:t>
            </a:r>
            <a:endParaRPr/>
          </a:p>
        </p:txBody>
      </p:sp>
      <p:sp>
        <p:nvSpPr>
          <p:cNvPr id="396" name="Google Shape;396;g25a4b34a778_0_8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146699e579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2146699e579_0_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do this…review points.</a:t>
            </a:r>
            <a:endParaRPr/>
          </a:p>
        </p:txBody>
      </p:sp>
      <p:sp>
        <p:nvSpPr>
          <p:cNvPr id="418" name="Google Shape;418;g2146699e579_0_1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5a4b34a778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g25a4b34a778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do this…review points.</a:t>
            </a:r>
            <a:endParaRPr/>
          </a:p>
        </p:txBody>
      </p:sp>
      <p:sp>
        <p:nvSpPr>
          <p:cNvPr id="441" name="Google Shape;441;g25a4b34a778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5a4b34a778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25a4b34a778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do this…review points.</a:t>
            </a:r>
            <a:endParaRPr/>
          </a:p>
        </p:txBody>
      </p:sp>
      <p:sp>
        <p:nvSpPr>
          <p:cNvPr id="464" name="Google Shape;464;g25a4b34a778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2c50281d43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22c50281d43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solidFill>
                <a:srgbClr val="FF0000"/>
              </a:solidFill>
              <a:highlight>
                <a:srgbClr val="FFFF00"/>
              </a:highlight>
            </a:endParaRPr>
          </a:p>
        </p:txBody>
      </p:sp>
      <p:sp>
        <p:nvSpPr>
          <p:cNvPr id="236" name="Google Shape;236;g22c50281d43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5a4b34a778_0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g25a4b34a778_0_1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do this…review points.</a:t>
            </a:r>
            <a:endParaRPr/>
          </a:p>
        </p:txBody>
      </p:sp>
      <p:sp>
        <p:nvSpPr>
          <p:cNvPr id="487" name="Google Shape;487;g25a4b34a778_0_1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146699e579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g2146699e579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do this…review points.</a:t>
            </a:r>
            <a:endParaRPr/>
          </a:p>
        </p:txBody>
      </p:sp>
      <p:sp>
        <p:nvSpPr>
          <p:cNvPr id="496" name="Google Shape;496;g2146699e579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5a4b34a778_0_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g25a4b34a778_0_2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do this…review points.</a:t>
            </a:r>
            <a:endParaRPr/>
          </a:p>
        </p:txBody>
      </p:sp>
      <p:sp>
        <p:nvSpPr>
          <p:cNvPr id="514" name="Google Shape;514;g25a4b34a778_0_2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5a4b34a778_0_2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g25a4b34a778_0_2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do this…review points.</a:t>
            </a:r>
            <a:endParaRPr/>
          </a:p>
        </p:txBody>
      </p:sp>
      <p:sp>
        <p:nvSpPr>
          <p:cNvPr id="533" name="Google Shape;533;g25a4b34a778_0_2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5a4b34a778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1" name="Google Shape;551;g25a4b34a778_0_2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do this…review points.</a:t>
            </a:r>
            <a:endParaRPr/>
          </a:p>
        </p:txBody>
      </p:sp>
      <p:sp>
        <p:nvSpPr>
          <p:cNvPr id="552" name="Google Shape;552;g25a4b34a778_0_2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2c50281d43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g22c50281d43_0_1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do this…review points.</a:t>
            </a:r>
            <a:endParaRPr/>
          </a:p>
        </p:txBody>
      </p:sp>
      <p:sp>
        <p:nvSpPr>
          <p:cNvPr id="571" name="Google Shape;571;g22c50281d43_0_1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5a4b34a778_0_4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25a4b34a778_0_4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do this…review points.</a:t>
            </a:r>
            <a:endParaRPr/>
          </a:p>
        </p:txBody>
      </p:sp>
      <p:sp>
        <p:nvSpPr>
          <p:cNvPr id="589" name="Google Shape;589;g25a4b34a778_0_4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5a4b34a778_0_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 name="Google Shape;607;g25a4b34a778_0_3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do this…review points.</a:t>
            </a:r>
            <a:endParaRPr/>
          </a:p>
        </p:txBody>
      </p:sp>
      <p:sp>
        <p:nvSpPr>
          <p:cNvPr id="608" name="Google Shape;608;g25a4b34a778_0_3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5a4b34a778_0_3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g25a4b34a778_0_3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do this…review points.</a:t>
            </a:r>
            <a:endParaRPr/>
          </a:p>
        </p:txBody>
      </p:sp>
      <p:sp>
        <p:nvSpPr>
          <p:cNvPr id="627" name="Google Shape;627;g25a4b34a778_0_3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2ce0189545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g22ce0189545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do this…review points.</a:t>
            </a:r>
            <a:endParaRPr/>
          </a:p>
        </p:txBody>
      </p:sp>
      <p:sp>
        <p:nvSpPr>
          <p:cNvPr id="646" name="Google Shape;646;g22ce0189545_0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5a4b34a778_0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g25a4b34a778_0_2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Great – now let’s get on with Inspection methods. </a:t>
            </a:r>
            <a:endParaRPr dirty="0"/>
          </a:p>
          <a:p>
            <a:pPr marL="457200" lvl="0" indent="-317500" algn="l" rtl="0">
              <a:lnSpc>
                <a:spcPct val="100000"/>
              </a:lnSpc>
              <a:spcBef>
                <a:spcPts val="0"/>
              </a:spcBef>
              <a:spcAft>
                <a:spcPts val="0"/>
              </a:spcAft>
              <a:buSzPts val="1400"/>
              <a:buChar char="●"/>
            </a:pPr>
            <a:r>
              <a:rPr lang="en-US" dirty="0"/>
              <a:t>Inspection methods are an integral method to have in your </a:t>
            </a:r>
            <a:r>
              <a:rPr lang="en-US" dirty="0" err="1"/>
              <a:t>toolbelt</a:t>
            </a:r>
            <a:r>
              <a:rPr lang="en-US" dirty="0"/>
              <a:t>. Even if you don’t go into HCI or user experience – people are going to ask for your opinion on things and you can use the skills from today to help you. </a:t>
            </a:r>
          </a:p>
          <a:p>
            <a:pPr marL="457200" lvl="0" indent="-317500" algn="l" rtl="0">
              <a:lnSpc>
                <a:spcPct val="100000"/>
              </a:lnSpc>
              <a:spcBef>
                <a:spcPts val="0"/>
              </a:spcBef>
              <a:spcAft>
                <a:spcPts val="0"/>
              </a:spcAft>
              <a:buSzPts val="1400"/>
              <a:buChar char="●"/>
            </a:pPr>
            <a:r>
              <a:rPr lang="en-US" dirty="0"/>
              <a:t>Inspection method are a systematic approach to evaluating an interface or product. We can use them anytime in the design process, but I especially like using them when we have a mid to high fidelity prototype before we start developing the system. It typically does not involve the user and they are fairly quick. But…you have to be an ”expert” in HCI methods – you have to know how to do them to do. It… and you have to remember that these are essentially guesses – right? </a:t>
            </a:r>
            <a:endParaRPr dirty="0"/>
          </a:p>
        </p:txBody>
      </p:sp>
      <p:sp>
        <p:nvSpPr>
          <p:cNvPr id="243" name="Google Shape;243;g25a4b34a778_0_2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5a4b34a778_0_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g25a4b34a778_0_3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do this…review points.</a:t>
            </a:r>
            <a:endParaRPr/>
          </a:p>
        </p:txBody>
      </p:sp>
      <p:sp>
        <p:nvSpPr>
          <p:cNvPr id="665" name="Google Shape;665;g25a4b34a778_0_3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25a4b34a778_0_4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4" name="Google Shape;684;g25a4b34a778_0_4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do this…review points.</a:t>
            </a:r>
            <a:endParaRPr/>
          </a:p>
        </p:txBody>
      </p:sp>
      <p:sp>
        <p:nvSpPr>
          <p:cNvPr id="685" name="Google Shape;685;g25a4b34a778_0_4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25a4b34a778_0_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4" name="Google Shape;704;g25a4b34a778_0_3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do this…review points.</a:t>
            </a:r>
            <a:endParaRPr/>
          </a:p>
        </p:txBody>
      </p:sp>
      <p:sp>
        <p:nvSpPr>
          <p:cNvPr id="705" name="Google Shape;705;g25a4b34a778_0_3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9" name="Google Shape;25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picture illustrates a user testing setup.</a:t>
            </a:r>
            <a:endParaRPr/>
          </a:p>
        </p:txBody>
      </p:sp>
      <p:sp>
        <p:nvSpPr>
          <p:cNvPr id="266" name="Google Shape;26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 name="Google Shape;27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https://www.youtube.com/watch?v=v8JJrDvQDF4</a:t>
            </a:r>
            <a:endParaRPr dirty="0"/>
          </a:p>
        </p:txBody>
      </p:sp>
      <p:sp>
        <p:nvSpPr>
          <p:cNvPr id="286" name="Google Shape;28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3198c779c6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23198c779c6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You can explain the example a little. The task is clearly stated, but doesn’t suggest how to complete the task. The participants may need to check </a:t>
            </a:r>
            <a:r>
              <a:rPr lang="en-US" i="1" dirty="0"/>
              <a:t>help menu </a:t>
            </a:r>
            <a:r>
              <a:rPr lang="en-US" i="0" dirty="0"/>
              <a:t>on the printer. If you want to test whether the participant can discover </a:t>
            </a:r>
            <a:r>
              <a:rPr lang="en-US" i="1" dirty="0"/>
              <a:t>help menu </a:t>
            </a:r>
            <a:r>
              <a:rPr lang="en-US" i="0" dirty="0"/>
              <a:t>themselves or not, you don’t want to mention </a:t>
            </a:r>
            <a:r>
              <a:rPr lang="en-US" i="1" dirty="0"/>
              <a:t>help menu </a:t>
            </a:r>
            <a:r>
              <a:rPr lang="en-US" i="0" dirty="0"/>
              <a:t>in your task description.</a:t>
            </a:r>
            <a:endParaRPr dirty="0"/>
          </a:p>
        </p:txBody>
      </p:sp>
      <p:sp>
        <p:nvSpPr>
          <p:cNvPr id="317" name="Google Shape;317;g23198c779c6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1894d3b777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g21894d3b777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 can explain the example a little. The task is clearly stated, but doesn’t suggest how to complete the task. The participants may need to check </a:t>
            </a:r>
            <a:r>
              <a:rPr lang="en-US" i="1"/>
              <a:t>help menu </a:t>
            </a:r>
            <a:r>
              <a:rPr lang="en-US" i="0"/>
              <a:t>on the printer. If you want to test whether the participant can discover </a:t>
            </a:r>
            <a:r>
              <a:rPr lang="en-US" i="1"/>
              <a:t>help menu </a:t>
            </a:r>
            <a:r>
              <a:rPr lang="en-US" i="0"/>
              <a:t>themselves or not, you don’t want to mention </a:t>
            </a:r>
            <a:r>
              <a:rPr lang="en-US" i="1"/>
              <a:t>help menu </a:t>
            </a:r>
            <a:r>
              <a:rPr lang="en-US" i="0"/>
              <a:t>in your task description.</a:t>
            </a:r>
            <a:endParaRPr/>
          </a:p>
        </p:txBody>
      </p:sp>
      <p:sp>
        <p:nvSpPr>
          <p:cNvPr id="325" name="Google Shape;325;g21894d3b777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5a4b34a778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g25a4b34a778_0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52" name="Google Shape;252;g25a4b34a778_0_1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3198c779c6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23198c779c6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 can explain the example a little. The task is clearly stated, but doesn’t suggest how to complete the task. The participants may need to check </a:t>
            </a:r>
            <a:r>
              <a:rPr lang="en-US" i="1"/>
              <a:t>help menu </a:t>
            </a:r>
            <a:r>
              <a:rPr lang="en-US" i="0"/>
              <a:t>on the printer. If you want to test whether the participant can discover </a:t>
            </a:r>
            <a:r>
              <a:rPr lang="en-US" i="1"/>
              <a:t>help menu </a:t>
            </a:r>
            <a:r>
              <a:rPr lang="en-US" i="0"/>
              <a:t>themselves or not, you don’t want to mention </a:t>
            </a:r>
            <a:r>
              <a:rPr lang="en-US" i="1"/>
              <a:t>help menu </a:t>
            </a:r>
            <a:r>
              <a:rPr lang="en-US" i="0"/>
              <a:t>in your task description.</a:t>
            </a:r>
            <a:endParaRPr/>
          </a:p>
        </p:txBody>
      </p:sp>
      <p:sp>
        <p:nvSpPr>
          <p:cNvPr id="334" name="Google Shape;334;g23198c779c6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3198c779c6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g23198c779c6_0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 can explain the example a little. The task is clearly stated, but doesn’t suggest how to complete the task. The participants may need to check </a:t>
            </a:r>
            <a:r>
              <a:rPr lang="en-US" i="1"/>
              <a:t>help menu </a:t>
            </a:r>
            <a:r>
              <a:rPr lang="en-US" i="0"/>
              <a:t>on the printer. If you want to test whether the participant can discover </a:t>
            </a:r>
            <a:r>
              <a:rPr lang="en-US" i="1"/>
              <a:t>help menu </a:t>
            </a:r>
            <a:r>
              <a:rPr lang="en-US" i="0"/>
              <a:t>themselves or not, you don’t want to mention </a:t>
            </a:r>
            <a:r>
              <a:rPr lang="en-US" i="1"/>
              <a:t>help menu </a:t>
            </a:r>
            <a:r>
              <a:rPr lang="en-US" i="0"/>
              <a:t>in your task description.</a:t>
            </a:r>
            <a:endParaRPr/>
          </a:p>
        </p:txBody>
      </p:sp>
      <p:sp>
        <p:nvSpPr>
          <p:cNvPr id="343" name="Google Shape;343;g23198c779c6_0_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3198c779c6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g23198c779c6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 can explain the example a little. The task is clearly stated, but doesn’t suggest how to complete the task. The participants may need to check </a:t>
            </a:r>
            <a:r>
              <a:rPr lang="en-US" i="1"/>
              <a:t>help menu </a:t>
            </a:r>
            <a:r>
              <a:rPr lang="en-US" i="0"/>
              <a:t>on the printer. If you want to test whether the participant can discover </a:t>
            </a:r>
            <a:r>
              <a:rPr lang="en-US" i="1"/>
              <a:t>help menu </a:t>
            </a:r>
            <a:r>
              <a:rPr lang="en-US" i="0"/>
              <a:t>themselves or not, you don’t want to mention </a:t>
            </a:r>
            <a:r>
              <a:rPr lang="en-US" i="1"/>
              <a:t>help menu </a:t>
            </a:r>
            <a:r>
              <a:rPr lang="en-US" i="0"/>
              <a:t>in your task description.</a:t>
            </a:r>
            <a:endParaRPr/>
          </a:p>
        </p:txBody>
      </p:sp>
      <p:sp>
        <p:nvSpPr>
          <p:cNvPr id="352" name="Google Shape;352;g23198c779c6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1894d3b777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21894d3b777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 can explain the example a little. The task is clearly stated, but doesn’t suggest how to complete the task. The participants may need to check </a:t>
            </a:r>
            <a:r>
              <a:rPr lang="en-US" i="1"/>
              <a:t>help menu </a:t>
            </a:r>
            <a:r>
              <a:rPr lang="en-US" i="0"/>
              <a:t>on the printer. If you want to test whether the participant can discover </a:t>
            </a:r>
            <a:r>
              <a:rPr lang="en-US" i="1"/>
              <a:t>help menu </a:t>
            </a:r>
            <a:r>
              <a:rPr lang="en-US" i="0"/>
              <a:t>themselves or not, you don’t want to mention </a:t>
            </a:r>
            <a:r>
              <a:rPr lang="en-US" i="1"/>
              <a:t>help menu </a:t>
            </a:r>
            <a:r>
              <a:rPr lang="en-US" i="0"/>
              <a:t>in your task description.</a:t>
            </a:r>
            <a:endParaRPr/>
          </a:p>
        </p:txBody>
      </p:sp>
      <p:sp>
        <p:nvSpPr>
          <p:cNvPr id="361" name="Google Shape;361;g21894d3b777_0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Is this a good task for user testing?</a:t>
            </a:r>
            <a:endParaRPr/>
          </a:p>
        </p:txBody>
      </p:sp>
      <p:sp>
        <p:nvSpPr>
          <p:cNvPr id="405" name="Google Shape;40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1894d3b777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21894d3b777_0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Is this a good task for user testing?</a:t>
            </a:r>
            <a:endParaRPr/>
          </a:p>
        </p:txBody>
      </p:sp>
      <p:sp>
        <p:nvSpPr>
          <p:cNvPr id="412" name="Google Shape;412;g21894d3b777_0_1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3198c779c6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g23198c779c6_0_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Is this a good task for user testing?</a:t>
            </a:r>
            <a:endParaRPr/>
          </a:p>
        </p:txBody>
      </p:sp>
      <p:sp>
        <p:nvSpPr>
          <p:cNvPr id="420" name="Google Shape;420;g23198c779c6_0_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1894d3b777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g21894d3b777_0_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Is this a good task for user testing?</a:t>
            </a:r>
            <a:endParaRPr/>
          </a:p>
        </p:txBody>
      </p:sp>
      <p:sp>
        <p:nvSpPr>
          <p:cNvPr id="429" name="Google Shape;429;g21894d3b777_0_1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3198c779c6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Use the picture on the right side to explain user testing process</a:t>
            </a:r>
            <a:endParaRPr/>
          </a:p>
        </p:txBody>
      </p:sp>
      <p:sp>
        <p:nvSpPr>
          <p:cNvPr id="447" name="Google Shape;447;g23198c779c6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i="0" u="none" strike="noStrike">
                <a:solidFill>
                  <a:schemeClr val="dk1"/>
                </a:solidFill>
                <a:latin typeface="Calibri"/>
                <a:ea typeface="Calibri"/>
                <a:cs typeface="Calibri"/>
                <a:sym typeface="Calibri"/>
              </a:rPr>
              <a:t>The facilitator works to ensure that the test results in high-quality, valid data, without </a:t>
            </a:r>
            <a:r>
              <a:rPr lang="en-US" sz="1200" b="0" i="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accidentally influencing the participant’s behavior</a:t>
            </a:r>
            <a:r>
              <a:rPr lang="en-US" sz="1200" b="0" i="0" u="none" strike="noStrike">
                <a:solidFill>
                  <a:schemeClr val="dk1"/>
                </a:solidFill>
                <a:latin typeface="Calibri"/>
                <a:ea typeface="Calibri"/>
                <a:cs typeface="Calibri"/>
                <a:sym typeface="Calibri"/>
              </a:rPr>
              <a:t>. </a:t>
            </a:r>
            <a:endParaRPr/>
          </a:p>
        </p:txBody>
      </p:sp>
      <p:sp>
        <p:nvSpPr>
          <p:cNvPr id="457" name="Google Shape;457;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61" name="Google Shape;26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6" name="Google Shape;46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can talk a little about quantitative and qualitative data here.</a:t>
            </a:r>
            <a:endParaRPr/>
          </a:p>
        </p:txBody>
      </p:sp>
      <p:sp>
        <p:nvSpPr>
          <p:cNvPr id="474" name="Google Shape;47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don’t require students to record their user testing for class activity any more. We provide information here in case some teams want to record their study for their term project.</a:t>
            </a:r>
            <a:endParaRPr/>
          </a:p>
        </p:txBody>
      </p:sp>
      <p:sp>
        <p:nvSpPr>
          <p:cNvPr id="482" name="Google Shape;48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1" name="Google Shape;49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9" name="Google Shape;49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3198c779c6_0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g23198c779c6_0_1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 can explain the example a little. The task is clearly stated, but doesn’t suggest how to complete the task. The participants may need to check </a:t>
            </a:r>
            <a:r>
              <a:rPr lang="en-US" i="1"/>
              <a:t>help menu </a:t>
            </a:r>
            <a:r>
              <a:rPr lang="en-US" i="0"/>
              <a:t>on the printer. If you want to test whether the participant can discover </a:t>
            </a:r>
            <a:r>
              <a:rPr lang="en-US" i="1"/>
              <a:t>help menu </a:t>
            </a:r>
            <a:r>
              <a:rPr lang="en-US" i="0"/>
              <a:t>themselves or not, you don’t want to mention </a:t>
            </a:r>
            <a:r>
              <a:rPr lang="en-US" i="1"/>
              <a:t>help menu </a:t>
            </a:r>
            <a:r>
              <a:rPr lang="en-US" i="0"/>
              <a:t>in your task description.</a:t>
            </a:r>
            <a:endParaRPr/>
          </a:p>
        </p:txBody>
      </p:sp>
      <p:sp>
        <p:nvSpPr>
          <p:cNvPr id="508" name="Google Shape;508;g23198c779c6_0_1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1894d3b777_0_1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https://unsplash.com/photos/fy5OfU3QV1I</a:t>
            </a:r>
            <a:endParaRPr/>
          </a:p>
        </p:txBody>
      </p:sp>
      <p:sp>
        <p:nvSpPr>
          <p:cNvPr id="517" name="Google Shape;517;g21894d3b777_0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1894d3b777_0_1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https://unsplash.com/photos/fy5OfU3QV1I</a:t>
            </a:r>
            <a:endParaRPr/>
          </a:p>
        </p:txBody>
      </p:sp>
      <p:sp>
        <p:nvSpPr>
          <p:cNvPr id="523" name="Google Shape;523;g21894d3b777_0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0" name="Google Shape;53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3198c779c6_0_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6" name="Google Shape;536;g23198c779c6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first inspection method we are going to talk about is Heuristic evaluation… [go through points]</a:t>
            </a:r>
            <a:endParaRPr/>
          </a:p>
        </p:txBody>
      </p:sp>
      <p:sp>
        <p:nvSpPr>
          <p:cNvPr id="273" name="Google Shape;27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2" name="Google Shape;5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do we do this…review points.</a:t>
            </a:r>
            <a:endParaRPr/>
          </a:p>
        </p:txBody>
      </p:sp>
      <p:sp>
        <p:nvSpPr>
          <p:cNvPr id="282" name="Google Shape;28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 name="Google Shape;29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5a4b34a778_0_8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9" name="Google Shape;299;g25a4b34a778_0_8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10" name="Google Shape;10;p2"/>
          <p:cNvPicPr preferRelativeResize="0"/>
          <p:nvPr/>
        </p:nvPicPr>
        <p:blipFill>
          <a:blip r:embed="rId3">
            <a:alphaModFix/>
          </a:blip>
          <a:stretch>
            <a:fillRect/>
          </a:stretch>
        </p:blipFill>
        <p:spPr>
          <a:xfrm>
            <a:off x="-36599" y="-36550"/>
            <a:ext cx="9217198" cy="5216599"/>
          </a:xfrm>
          <a:prstGeom prst="rect">
            <a:avLst/>
          </a:prstGeom>
          <a:noFill/>
          <a:ln>
            <a:noFill/>
          </a:ln>
        </p:spPr>
      </p:pic>
      <p:sp>
        <p:nvSpPr>
          <p:cNvPr id="11" name="Google Shape;11;p2"/>
          <p:cNvSpPr txBox="1">
            <a:spLocks noGrp="1"/>
          </p:cNvSpPr>
          <p:nvPr>
            <p:ph type="ctrTitle"/>
          </p:nvPr>
        </p:nvSpPr>
        <p:spPr>
          <a:xfrm>
            <a:off x="1834500" y="1097773"/>
            <a:ext cx="5475000" cy="22554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300"/>
              <a:buNone/>
              <a:defRPr sz="5300"/>
            </a:lvl1pPr>
            <a:lvl2pPr lvl="1" algn="ctr">
              <a:lnSpc>
                <a:spcPct val="80000"/>
              </a:lnSpc>
              <a:spcBef>
                <a:spcPts val="0"/>
              </a:spcBef>
              <a:spcAft>
                <a:spcPts val="0"/>
              </a:spcAft>
              <a:buSzPts val="5300"/>
              <a:buNone/>
              <a:defRPr sz="5300"/>
            </a:lvl2pPr>
            <a:lvl3pPr lvl="2" algn="ctr">
              <a:lnSpc>
                <a:spcPct val="80000"/>
              </a:lnSpc>
              <a:spcBef>
                <a:spcPts val="0"/>
              </a:spcBef>
              <a:spcAft>
                <a:spcPts val="0"/>
              </a:spcAft>
              <a:buSzPts val="5300"/>
              <a:buNone/>
              <a:defRPr sz="5300"/>
            </a:lvl3pPr>
            <a:lvl4pPr lvl="3" algn="ctr">
              <a:lnSpc>
                <a:spcPct val="80000"/>
              </a:lnSpc>
              <a:spcBef>
                <a:spcPts val="0"/>
              </a:spcBef>
              <a:spcAft>
                <a:spcPts val="0"/>
              </a:spcAft>
              <a:buSzPts val="5300"/>
              <a:buNone/>
              <a:defRPr sz="5300"/>
            </a:lvl4pPr>
            <a:lvl5pPr lvl="4" algn="ctr">
              <a:lnSpc>
                <a:spcPct val="80000"/>
              </a:lnSpc>
              <a:spcBef>
                <a:spcPts val="0"/>
              </a:spcBef>
              <a:spcAft>
                <a:spcPts val="0"/>
              </a:spcAft>
              <a:buSzPts val="5300"/>
              <a:buNone/>
              <a:defRPr sz="5300"/>
            </a:lvl5pPr>
            <a:lvl6pPr lvl="5" algn="ctr">
              <a:lnSpc>
                <a:spcPct val="80000"/>
              </a:lnSpc>
              <a:spcBef>
                <a:spcPts val="0"/>
              </a:spcBef>
              <a:spcAft>
                <a:spcPts val="0"/>
              </a:spcAft>
              <a:buSzPts val="5300"/>
              <a:buNone/>
              <a:defRPr sz="5300"/>
            </a:lvl6pPr>
            <a:lvl7pPr lvl="6" algn="ctr">
              <a:lnSpc>
                <a:spcPct val="80000"/>
              </a:lnSpc>
              <a:spcBef>
                <a:spcPts val="0"/>
              </a:spcBef>
              <a:spcAft>
                <a:spcPts val="0"/>
              </a:spcAft>
              <a:buSzPts val="5300"/>
              <a:buNone/>
              <a:defRPr sz="5300"/>
            </a:lvl7pPr>
            <a:lvl8pPr lvl="7" algn="ctr">
              <a:lnSpc>
                <a:spcPct val="80000"/>
              </a:lnSpc>
              <a:spcBef>
                <a:spcPts val="0"/>
              </a:spcBef>
              <a:spcAft>
                <a:spcPts val="0"/>
              </a:spcAft>
              <a:buSzPts val="5300"/>
              <a:buNone/>
              <a:defRPr sz="5300"/>
            </a:lvl8pPr>
            <a:lvl9pPr lvl="8" algn="ctr">
              <a:lnSpc>
                <a:spcPct val="80000"/>
              </a:lnSpc>
              <a:spcBef>
                <a:spcPts val="0"/>
              </a:spcBef>
              <a:spcAft>
                <a:spcPts val="0"/>
              </a:spcAft>
              <a:buSzPts val="5300"/>
              <a:buNone/>
              <a:defRPr sz="5300"/>
            </a:lvl9pPr>
          </a:lstStyle>
          <a:p>
            <a:endParaRPr/>
          </a:p>
        </p:txBody>
      </p:sp>
      <p:sp>
        <p:nvSpPr>
          <p:cNvPr id="12" name="Google Shape;12;p2"/>
          <p:cNvSpPr txBox="1">
            <a:spLocks noGrp="1"/>
          </p:cNvSpPr>
          <p:nvPr>
            <p:ph type="subTitle" idx="1"/>
          </p:nvPr>
        </p:nvSpPr>
        <p:spPr>
          <a:xfrm>
            <a:off x="2272200" y="3614587"/>
            <a:ext cx="4599600" cy="373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700"/>
              <a:buNone/>
              <a:defRPr sz="1700">
                <a:solidFill>
                  <a:schemeClr val="dk2"/>
                </a:solidFill>
              </a:defRPr>
            </a:lvl1pPr>
            <a:lvl2pPr lvl="1" algn="ctr">
              <a:lnSpc>
                <a:spcPct val="100000"/>
              </a:lnSpc>
              <a:spcBef>
                <a:spcPts val="0"/>
              </a:spcBef>
              <a:spcAft>
                <a:spcPts val="0"/>
              </a:spcAft>
              <a:buClr>
                <a:schemeClr val="dk2"/>
              </a:buClr>
              <a:buSzPts val="1700"/>
              <a:buNone/>
              <a:defRPr sz="1700">
                <a:solidFill>
                  <a:schemeClr val="dk2"/>
                </a:solidFill>
              </a:defRPr>
            </a:lvl2pPr>
            <a:lvl3pPr lvl="2" algn="ctr">
              <a:lnSpc>
                <a:spcPct val="100000"/>
              </a:lnSpc>
              <a:spcBef>
                <a:spcPts val="0"/>
              </a:spcBef>
              <a:spcAft>
                <a:spcPts val="0"/>
              </a:spcAft>
              <a:buClr>
                <a:schemeClr val="dk2"/>
              </a:buClr>
              <a:buSzPts val="1700"/>
              <a:buNone/>
              <a:defRPr sz="1700">
                <a:solidFill>
                  <a:schemeClr val="dk2"/>
                </a:solidFill>
              </a:defRPr>
            </a:lvl3pPr>
            <a:lvl4pPr lvl="3" algn="ctr">
              <a:lnSpc>
                <a:spcPct val="100000"/>
              </a:lnSpc>
              <a:spcBef>
                <a:spcPts val="0"/>
              </a:spcBef>
              <a:spcAft>
                <a:spcPts val="0"/>
              </a:spcAft>
              <a:buClr>
                <a:schemeClr val="dk2"/>
              </a:buClr>
              <a:buSzPts val="1700"/>
              <a:buNone/>
              <a:defRPr sz="1700">
                <a:solidFill>
                  <a:schemeClr val="dk2"/>
                </a:solidFill>
              </a:defRPr>
            </a:lvl4pPr>
            <a:lvl5pPr lvl="4" algn="ctr">
              <a:lnSpc>
                <a:spcPct val="100000"/>
              </a:lnSpc>
              <a:spcBef>
                <a:spcPts val="0"/>
              </a:spcBef>
              <a:spcAft>
                <a:spcPts val="0"/>
              </a:spcAft>
              <a:buClr>
                <a:schemeClr val="dk2"/>
              </a:buClr>
              <a:buSzPts val="1700"/>
              <a:buNone/>
              <a:defRPr sz="1700">
                <a:solidFill>
                  <a:schemeClr val="dk2"/>
                </a:solidFill>
              </a:defRPr>
            </a:lvl5pPr>
            <a:lvl6pPr lvl="5" algn="ctr">
              <a:lnSpc>
                <a:spcPct val="100000"/>
              </a:lnSpc>
              <a:spcBef>
                <a:spcPts val="0"/>
              </a:spcBef>
              <a:spcAft>
                <a:spcPts val="0"/>
              </a:spcAft>
              <a:buClr>
                <a:schemeClr val="dk2"/>
              </a:buClr>
              <a:buSzPts val="1700"/>
              <a:buNone/>
              <a:defRPr sz="1700">
                <a:solidFill>
                  <a:schemeClr val="dk2"/>
                </a:solidFill>
              </a:defRPr>
            </a:lvl6pPr>
            <a:lvl7pPr lvl="6" algn="ctr">
              <a:lnSpc>
                <a:spcPct val="100000"/>
              </a:lnSpc>
              <a:spcBef>
                <a:spcPts val="0"/>
              </a:spcBef>
              <a:spcAft>
                <a:spcPts val="0"/>
              </a:spcAft>
              <a:buClr>
                <a:schemeClr val="dk2"/>
              </a:buClr>
              <a:buSzPts val="1700"/>
              <a:buNone/>
              <a:defRPr sz="1700">
                <a:solidFill>
                  <a:schemeClr val="dk2"/>
                </a:solidFill>
              </a:defRPr>
            </a:lvl7pPr>
            <a:lvl8pPr lvl="7" algn="ctr">
              <a:lnSpc>
                <a:spcPct val="100000"/>
              </a:lnSpc>
              <a:spcBef>
                <a:spcPts val="0"/>
              </a:spcBef>
              <a:spcAft>
                <a:spcPts val="0"/>
              </a:spcAft>
              <a:buClr>
                <a:schemeClr val="dk2"/>
              </a:buClr>
              <a:buSzPts val="1700"/>
              <a:buNone/>
              <a:defRPr sz="1700">
                <a:solidFill>
                  <a:schemeClr val="dk2"/>
                </a:solidFill>
              </a:defRPr>
            </a:lvl8pPr>
            <a:lvl9pPr lvl="8" algn="ctr">
              <a:lnSpc>
                <a:spcPct val="100000"/>
              </a:lnSpc>
              <a:spcBef>
                <a:spcPts val="0"/>
              </a:spcBef>
              <a:spcAft>
                <a:spcPts val="0"/>
              </a:spcAft>
              <a:buClr>
                <a:schemeClr val="dk2"/>
              </a:buClr>
              <a:buSzPts val="1700"/>
              <a:buNone/>
              <a:defRPr sz="17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0"/>
        <p:cNvGrpSpPr/>
        <p:nvPr/>
      </p:nvGrpSpPr>
      <p:grpSpPr>
        <a:xfrm>
          <a:off x="0" y="0"/>
          <a:ext cx="0" cy="0"/>
          <a:chOff x="0" y="0"/>
          <a:chExt cx="0" cy="0"/>
        </a:xfrm>
      </p:grpSpPr>
      <p:pic>
        <p:nvPicPr>
          <p:cNvPr id="61" name="Google Shape;61;p13"/>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62" name="Google Shape;62;p13"/>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63" name="Google Shape;63;p1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64" name="Google Shape;64;p13"/>
          <p:cNvSpPr txBox="1">
            <a:spLocks noGrp="1"/>
          </p:cNvSpPr>
          <p:nvPr>
            <p:ph type="subTitle" idx="1"/>
          </p:nvPr>
        </p:nvSpPr>
        <p:spPr>
          <a:xfrm>
            <a:off x="713225" y="1932000"/>
            <a:ext cx="2399400" cy="33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65" name="Google Shape;65;p13"/>
          <p:cNvSpPr txBox="1">
            <a:spLocks noGrp="1"/>
          </p:cNvSpPr>
          <p:nvPr>
            <p:ph type="subTitle" idx="2"/>
          </p:nvPr>
        </p:nvSpPr>
        <p:spPr>
          <a:xfrm>
            <a:off x="713225" y="2340475"/>
            <a:ext cx="2399400" cy="52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3" hasCustomPrompt="1"/>
          </p:nvPr>
        </p:nvSpPr>
        <p:spPr>
          <a:xfrm>
            <a:off x="713225" y="1407400"/>
            <a:ext cx="2399400" cy="478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3800">
                <a:solidFill>
                  <a:schemeClr val="dk2"/>
                </a:solidFill>
              </a:defRPr>
            </a:lvl1pPr>
            <a:lvl2pPr lvl="1" algn="l" rtl="0">
              <a:spcBef>
                <a:spcPts val="0"/>
              </a:spcBef>
              <a:spcAft>
                <a:spcPts val="0"/>
              </a:spcAft>
              <a:buClr>
                <a:schemeClr val="dk2"/>
              </a:buClr>
              <a:buSzPts val="3800"/>
              <a:buNone/>
              <a:defRPr sz="3800">
                <a:solidFill>
                  <a:schemeClr val="dk2"/>
                </a:solidFill>
              </a:defRPr>
            </a:lvl2pPr>
            <a:lvl3pPr lvl="2" algn="l" rtl="0">
              <a:spcBef>
                <a:spcPts val="0"/>
              </a:spcBef>
              <a:spcAft>
                <a:spcPts val="0"/>
              </a:spcAft>
              <a:buClr>
                <a:schemeClr val="dk2"/>
              </a:buClr>
              <a:buSzPts val="3800"/>
              <a:buNone/>
              <a:defRPr sz="3800">
                <a:solidFill>
                  <a:schemeClr val="dk2"/>
                </a:solidFill>
              </a:defRPr>
            </a:lvl3pPr>
            <a:lvl4pPr lvl="3" algn="l" rtl="0">
              <a:spcBef>
                <a:spcPts val="0"/>
              </a:spcBef>
              <a:spcAft>
                <a:spcPts val="0"/>
              </a:spcAft>
              <a:buClr>
                <a:schemeClr val="dk2"/>
              </a:buClr>
              <a:buSzPts val="3800"/>
              <a:buNone/>
              <a:defRPr sz="3800">
                <a:solidFill>
                  <a:schemeClr val="dk2"/>
                </a:solidFill>
              </a:defRPr>
            </a:lvl4pPr>
            <a:lvl5pPr lvl="4" algn="l" rtl="0">
              <a:spcBef>
                <a:spcPts val="0"/>
              </a:spcBef>
              <a:spcAft>
                <a:spcPts val="0"/>
              </a:spcAft>
              <a:buClr>
                <a:schemeClr val="dk2"/>
              </a:buClr>
              <a:buSzPts val="3800"/>
              <a:buNone/>
              <a:defRPr sz="3800">
                <a:solidFill>
                  <a:schemeClr val="dk2"/>
                </a:solidFill>
              </a:defRPr>
            </a:lvl5pPr>
            <a:lvl6pPr lvl="5" algn="l" rtl="0">
              <a:spcBef>
                <a:spcPts val="0"/>
              </a:spcBef>
              <a:spcAft>
                <a:spcPts val="0"/>
              </a:spcAft>
              <a:buClr>
                <a:schemeClr val="dk2"/>
              </a:buClr>
              <a:buSzPts val="3800"/>
              <a:buNone/>
              <a:defRPr sz="3800">
                <a:solidFill>
                  <a:schemeClr val="dk2"/>
                </a:solidFill>
              </a:defRPr>
            </a:lvl6pPr>
            <a:lvl7pPr lvl="6" algn="l" rtl="0">
              <a:spcBef>
                <a:spcPts val="0"/>
              </a:spcBef>
              <a:spcAft>
                <a:spcPts val="0"/>
              </a:spcAft>
              <a:buClr>
                <a:schemeClr val="dk2"/>
              </a:buClr>
              <a:buSzPts val="3800"/>
              <a:buNone/>
              <a:defRPr sz="3800">
                <a:solidFill>
                  <a:schemeClr val="dk2"/>
                </a:solidFill>
              </a:defRPr>
            </a:lvl7pPr>
            <a:lvl8pPr lvl="7" algn="l" rtl="0">
              <a:spcBef>
                <a:spcPts val="0"/>
              </a:spcBef>
              <a:spcAft>
                <a:spcPts val="0"/>
              </a:spcAft>
              <a:buClr>
                <a:schemeClr val="dk2"/>
              </a:buClr>
              <a:buSzPts val="3800"/>
              <a:buNone/>
              <a:defRPr sz="3800">
                <a:solidFill>
                  <a:schemeClr val="dk2"/>
                </a:solidFill>
              </a:defRPr>
            </a:lvl8pPr>
            <a:lvl9pPr lvl="8" algn="l" rtl="0">
              <a:spcBef>
                <a:spcPts val="0"/>
              </a:spcBef>
              <a:spcAft>
                <a:spcPts val="0"/>
              </a:spcAft>
              <a:buClr>
                <a:schemeClr val="dk2"/>
              </a:buClr>
              <a:buSzPts val="3800"/>
              <a:buNone/>
              <a:defRPr sz="3800">
                <a:solidFill>
                  <a:schemeClr val="dk2"/>
                </a:solidFill>
              </a:defRPr>
            </a:lvl9pPr>
          </a:lstStyle>
          <a:p>
            <a:r>
              <a:t>xx%</a:t>
            </a:r>
          </a:p>
        </p:txBody>
      </p:sp>
      <p:sp>
        <p:nvSpPr>
          <p:cNvPr id="67" name="Google Shape;67;p13"/>
          <p:cNvSpPr txBox="1">
            <a:spLocks noGrp="1"/>
          </p:cNvSpPr>
          <p:nvPr>
            <p:ph type="subTitle" idx="4"/>
          </p:nvPr>
        </p:nvSpPr>
        <p:spPr>
          <a:xfrm>
            <a:off x="713225" y="3664450"/>
            <a:ext cx="2399400" cy="33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68" name="Google Shape;68;p13"/>
          <p:cNvSpPr txBox="1">
            <a:spLocks noGrp="1"/>
          </p:cNvSpPr>
          <p:nvPr>
            <p:ph type="subTitle" idx="5"/>
          </p:nvPr>
        </p:nvSpPr>
        <p:spPr>
          <a:xfrm>
            <a:off x="713225" y="4072925"/>
            <a:ext cx="2399400" cy="52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6" hasCustomPrompt="1"/>
          </p:nvPr>
        </p:nvSpPr>
        <p:spPr>
          <a:xfrm>
            <a:off x="713225" y="3139850"/>
            <a:ext cx="2399400" cy="478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3800">
                <a:solidFill>
                  <a:schemeClr val="dk2"/>
                </a:solidFill>
              </a:defRPr>
            </a:lvl1pPr>
            <a:lvl2pPr lvl="1" algn="l" rtl="0">
              <a:spcBef>
                <a:spcPts val="0"/>
              </a:spcBef>
              <a:spcAft>
                <a:spcPts val="0"/>
              </a:spcAft>
              <a:buClr>
                <a:schemeClr val="dk2"/>
              </a:buClr>
              <a:buSzPts val="3800"/>
              <a:buNone/>
              <a:defRPr sz="3800">
                <a:solidFill>
                  <a:schemeClr val="dk2"/>
                </a:solidFill>
              </a:defRPr>
            </a:lvl2pPr>
            <a:lvl3pPr lvl="2" algn="l" rtl="0">
              <a:spcBef>
                <a:spcPts val="0"/>
              </a:spcBef>
              <a:spcAft>
                <a:spcPts val="0"/>
              </a:spcAft>
              <a:buClr>
                <a:schemeClr val="dk2"/>
              </a:buClr>
              <a:buSzPts val="3800"/>
              <a:buNone/>
              <a:defRPr sz="3800">
                <a:solidFill>
                  <a:schemeClr val="dk2"/>
                </a:solidFill>
              </a:defRPr>
            </a:lvl3pPr>
            <a:lvl4pPr lvl="3" algn="l" rtl="0">
              <a:spcBef>
                <a:spcPts val="0"/>
              </a:spcBef>
              <a:spcAft>
                <a:spcPts val="0"/>
              </a:spcAft>
              <a:buClr>
                <a:schemeClr val="dk2"/>
              </a:buClr>
              <a:buSzPts val="3800"/>
              <a:buNone/>
              <a:defRPr sz="3800">
                <a:solidFill>
                  <a:schemeClr val="dk2"/>
                </a:solidFill>
              </a:defRPr>
            </a:lvl4pPr>
            <a:lvl5pPr lvl="4" algn="l" rtl="0">
              <a:spcBef>
                <a:spcPts val="0"/>
              </a:spcBef>
              <a:spcAft>
                <a:spcPts val="0"/>
              </a:spcAft>
              <a:buClr>
                <a:schemeClr val="dk2"/>
              </a:buClr>
              <a:buSzPts val="3800"/>
              <a:buNone/>
              <a:defRPr sz="3800">
                <a:solidFill>
                  <a:schemeClr val="dk2"/>
                </a:solidFill>
              </a:defRPr>
            </a:lvl5pPr>
            <a:lvl6pPr lvl="5" algn="l" rtl="0">
              <a:spcBef>
                <a:spcPts val="0"/>
              </a:spcBef>
              <a:spcAft>
                <a:spcPts val="0"/>
              </a:spcAft>
              <a:buClr>
                <a:schemeClr val="dk2"/>
              </a:buClr>
              <a:buSzPts val="3800"/>
              <a:buNone/>
              <a:defRPr sz="3800">
                <a:solidFill>
                  <a:schemeClr val="dk2"/>
                </a:solidFill>
              </a:defRPr>
            </a:lvl6pPr>
            <a:lvl7pPr lvl="6" algn="l" rtl="0">
              <a:spcBef>
                <a:spcPts val="0"/>
              </a:spcBef>
              <a:spcAft>
                <a:spcPts val="0"/>
              </a:spcAft>
              <a:buClr>
                <a:schemeClr val="dk2"/>
              </a:buClr>
              <a:buSzPts val="3800"/>
              <a:buNone/>
              <a:defRPr sz="3800">
                <a:solidFill>
                  <a:schemeClr val="dk2"/>
                </a:solidFill>
              </a:defRPr>
            </a:lvl7pPr>
            <a:lvl8pPr lvl="7" algn="l" rtl="0">
              <a:spcBef>
                <a:spcPts val="0"/>
              </a:spcBef>
              <a:spcAft>
                <a:spcPts val="0"/>
              </a:spcAft>
              <a:buClr>
                <a:schemeClr val="dk2"/>
              </a:buClr>
              <a:buSzPts val="3800"/>
              <a:buNone/>
              <a:defRPr sz="3800">
                <a:solidFill>
                  <a:schemeClr val="dk2"/>
                </a:solidFill>
              </a:defRPr>
            </a:lvl8pPr>
            <a:lvl9pPr lvl="8" algn="l" rtl="0">
              <a:spcBef>
                <a:spcPts val="0"/>
              </a:spcBef>
              <a:spcAft>
                <a:spcPts val="0"/>
              </a:spcAft>
              <a:buClr>
                <a:schemeClr val="dk2"/>
              </a:buClr>
              <a:buSzPts val="3800"/>
              <a:buNone/>
              <a:defRPr sz="3800">
                <a:solidFill>
                  <a:schemeClr val="dk2"/>
                </a:solidFill>
              </a:defRPr>
            </a:lvl9pPr>
          </a:lstStyle>
          <a:p>
            <a:r>
              <a:t>xx%</a:t>
            </a:r>
          </a:p>
        </p:txBody>
      </p:sp>
      <p:sp>
        <p:nvSpPr>
          <p:cNvPr id="70" name="Google Shape;70;p13"/>
          <p:cNvSpPr txBox="1">
            <a:spLocks noGrp="1"/>
          </p:cNvSpPr>
          <p:nvPr>
            <p:ph type="subTitle" idx="7"/>
          </p:nvPr>
        </p:nvSpPr>
        <p:spPr>
          <a:xfrm>
            <a:off x="6237400" y="1932000"/>
            <a:ext cx="2399400" cy="33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71" name="Google Shape;71;p13"/>
          <p:cNvSpPr txBox="1">
            <a:spLocks noGrp="1"/>
          </p:cNvSpPr>
          <p:nvPr>
            <p:ph type="subTitle" idx="8"/>
          </p:nvPr>
        </p:nvSpPr>
        <p:spPr>
          <a:xfrm>
            <a:off x="6237400" y="2340475"/>
            <a:ext cx="2399400" cy="52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9" hasCustomPrompt="1"/>
          </p:nvPr>
        </p:nvSpPr>
        <p:spPr>
          <a:xfrm>
            <a:off x="6237400" y="1407400"/>
            <a:ext cx="2399400" cy="478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3800">
                <a:solidFill>
                  <a:schemeClr val="dk2"/>
                </a:solidFill>
              </a:defRPr>
            </a:lvl1pPr>
            <a:lvl2pPr lvl="1" algn="l" rtl="0">
              <a:spcBef>
                <a:spcPts val="0"/>
              </a:spcBef>
              <a:spcAft>
                <a:spcPts val="0"/>
              </a:spcAft>
              <a:buClr>
                <a:schemeClr val="dk2"/>
              </a:buClr>
              <a:buSzPts val="3800"/>
              <a:buNone/>
              <a:defRPr sz="3800">
                <a:solidFill>
                  <a:schemeClr val="dk2"/>
                </a:solidFill>
              </a:defRPr>
            </a:lvl2pPr>
            <a:lvl3pPr lvl="2" algn="l" rtl="0">
              <a:spcBef>
                <a:spcPts val="0"/>
              </a:spcBef>
              <a:spcAft>
                <a:spcPts val="0"/>
              </a:spcAft>
              <a:buClr>
                <a:schemeClr val="dk2"/>
              </a:buClr>
              <a:buSzPts val="3800"/>
              <a:buNone/>
              <a:defRPr sz="3800">
                <a:solidFill>
                  <a:schemeClr val="dk2"/>
                </a:solidFill>
              </a:defRPr>
            </a:lvl3pPr>
            <a:lvl4pPr lvl="3" algn="l" rtl="0">
              <a:spcBef>
                <a:spcPts val="0"/>
              </a:spcBef>
              <a:spcAft>
                <a:spcPts val="0"/>
              </a:spcAft>
              <a:buClr>
                <a:schemeClr val="dk2"/>
              </a:buClr>
              <a:buSzPts val="3800"/>
              <a:buNone/>
              <a:defRPr sz="3800">
                <a:solidFill>
                  <a:schemeClr val="dk2"/>
                </a:solidFill>
              </a:defRPr>
            </a:lvl4pPr>
            <a:lvl5pPr lvl="4" algn="l" rtl="0">
              <a:spcBef>
                <a:spcPts val="0"/>
              </a:spcBef>
              <a:spcAft>
                <a:spcPts val="0"/>
              </a:spcAft>
              <a:buClr>
                <a:schemeClr val="dk2"/>
              </a:buClr>
              <a:buSzPts val="3800"/>
              <a:buNone/>
              <a:defRPr sz="3800">
                <a:solidFill>
                  <a:schemeClr val="dk2"/>
                </a:solidFill>
              </a:defRPr>
            </a:lvl5pPr>
            <a:lvl6pPr lvl="5" algn="l" rtl="0">
              <a:spcBef>
                <a:spcPts val="0"/>
              </a:spcBef>
              <a:spcAft>
                <a:spcPts val="0"/>
              </a:spcAft>
              <a:buClr>
                <a:schemeClr val="dk2"/>
              </a:buClr>
              <a:buSzPts val="3800"/>
              <a:buNone/>
              <a:defRPr sz="3800">
                <a:solidFill>
                  <a:schemeClr val="dk2"/>
                </a:solidFill>
              </a:defRPr>
            </a:lvl6pPr>
            <a:lvl7pPr lvl="6" algn="l" rtl="0">
              <a:spcBef>
                <a:spcPts val="0"/>
              </a:spcBef>
              <a:spcAft>
                <a:spcPts val="0"/>
              </a:spcAft>
              <a:buClr>
                <a:schemeClr val="dk2"/>
              </a:buClr>
              <a:buSzPts val="3800"/>
              <a:buNone/>
              <a:defRPr sz="3800">
                <a:solidFill>
                  <a:schemeClr val="dk2"/>
                </a:solidFill>
              </a:defRPr>
            </a:lvl7pPr>
            <a:lvl8pPr lvl="7" algn="l" rtl="0">
              <a:spcBef>
                <a:spcPts val="0"/>
              </a:spcBef>
              <a:spcAft>
                <a:spcPts val="0"/>
              </a:spcAft>
              <a:buClr>
                <a:schemeClr val="dk2"/>
              </a:buClr>
              <a:buSzPts val="3800"/>
              <a:buNone/>
              <a:defRPr sz="3800">
                <a:solidFill>
                  <a:schemeClr val="dk2"/>
                </a:solidFill>
              </a:defRPr>
            </a:lvl8pPr>
            <a:lvl9pPr lvl="8" algn="l" rtl="0">
              <a:spcBef>
                <a:spcPts val="0"/>
              </a:spcBef>
              <a:spcAft>
                <a:spcPts val="0"/>
              </a:spcAft>
              <a:buClr>
                <a:schemeClr val="dk2"/>
              </a:buClr>
              <a:buSzPts val="3800"/>
              <a:buNone/>
              <a:defRPr sz="3800">
                <a:solidFill>
                  <a:schemeClr val="dk2"/>
                </a:solidFill>
              </a:defRPr>
            </a:lvl9pPr>
          </a:lstStyle>
          <a:p>
            <a:r>
              <a:t>xx%</a:t>
            </a:r>
          </a:p>
        </p:txBody>
      </p:sp>
      <p:sp>
        <p:nvSpPr>
          <p:cNvPr id="73" name="Google Shape;73;p13"/>
          <p:cNvSpPr txBox="1">
            <a:spLocks noGrp="1"/>
          </p:cNvSpPr>
          <p:nvPr>
            <p:ph type="subTitle" idx="13"/>
          </p:nvPr>
        </p:nvSpPr>
        <p:spPr>
          <a:xfrm>
            <a:off x="6237400" y="3664450"/>
            <a:ext cx="2399400" cy="33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74" name="Google Shape;74;p13"/>
          <p:cNvSpPr txBox="1">
            <a:spLocks noGrp="1"/>
          </p:cNvSpPr>
          <p:nvPr>
            <p:ph type="subTitle" idx="14"/>
          </p:nvPr>
        </p:nvSpPr>
        <p:spPr>
          <a:xfrm>
            <a:off x="6237400" y="4072925"/>
            <a:ext cx="2399400" cy="52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15" hasCustomPrompt="1"/>
          </p:nvPr>
        </p:nvSpPr>
        <p:spPr>
          <a:xfrm>
            <a:off x="6237400" y="3139850"/>
            <a:ext cx="2399400" cy="478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3800">
                <a:solidFill>
                  <a:schemeClr val="dk2"/>
                </a:solidFill>
              </a:defRPr>
            </a:lvl1pPr>
            <a:lvl2pPr lvl="1" algn="l" rtl="0">
              <a:spcBef>
                <a:spcPts val="0"/>
              </a:spcBef>
              <a:spcAft>
                <a:spcPts val="0"/>
              </a:spcAft>
              <a:buClr>
                <a:schemeClr val="dk2"/>
              </a:buClr>
              <a:buSzPts val="3800"/>
              <a:buNone/>
              <a:defRPr sz="3800">
                <a:solidFill>
                  <a:schemeClr val="dk2"/>
                </a:solidFill>
              </a:defRPr>
            </a:lvl2pPr>
            <a:lvl3pPr lvl="2" algn="l" rtl="0">
              <a:spcBef>
                <a:spcPts val="0"/>
              </a:spcBef>
              <a:spcAft>
                <a:spcPts val="0"/>
              </a:spcAft>
              <a:buClr>
                <a:schemeClr val="dk2"/>
              </a:buClr>
              <a:buSzPts val="3800"/>
              <a:buNone/>
              <a:defRPr sz="3800">
                <a:solidFill>
                  <a:schemeClr val="dk2"/>
                </a:solidFill>
              </a:defRPr>
            </a:lvl3pPr>
            <a:lvl4pPr lvl="3" algn="l" rtl="0">
              <a:spcBef>
                <a:spcPts val="0"/>
              </a:spcBef>
              <a:spcAft>
                <a:spcPts val="0"/>
              </a:spcAft>
              <a:buClr>
                <a:schemeClr val="dk2"/>
              </a:buClr>
              <a:buSzPts val="3800"/>
              <a:buNone/>
              <a:defRPr sz="3800">
                <a:solidFill>
                  <a:schemeClr val="dk2"/>
                </a:solidFill>
              </a:defRPr>
            </a:lvl4pPr>
            <a:lvl5pPr lvl="4" algn="l" rtl="0">
              <a:spcBef>
                <a:spcPts val="0"/>
              </a:spcBef>
              <a:spcAft>
                <a:spcPts val="0"/>
              </a:spcAft>
              <a:buClr>
                <a:schemeClr val="dk2"/>
              </a:buClr>
              <a:buSzPts val="3800"/>
              <a:buNone/>
              <a:defRPr sz="3800">
                <a:solidFill>
                  <a:schemeClr val="dk2"/>
                </a:solidFill>
              </a:defRPr>
            </a:lvl5pPr>
            <a:lvl6pPr lvl="5" algn="l" rtl="0">
              <a:spcBef>
                <a:spcPts val="0"/>
              </a:spcBef>
              <a:spcAft>
                <a:spcPts val="0"/>
              </a:spcAft>
              <a:buClr>
                <a:schemeClr val="dk2"/>
              </a:buClr>
              <a:buSzPts val="3800"/>
              <a:buNone/>
              <a:defRPr sz="3800">
                <a:solidFill>
                  <a:schemeClr val="dk2"/>
                </a:solidFill>
              </a:defRPr>
            </a:lvl6pPr>
            <a:lvl7pPr lvl="6" algn="l" rtl="0">
              <a:spcBef>
                <a:spcPts val="0"/>
              </a:spcBef>
              <a:spcAft>
                <a:spcPts val="0"/>
              </a:spcAft>
              <a:buClr>
                <a:schemeClr val="dk2"/>
              </a:buClr>
              <a:buSzPts val="3800"/>
              <a:buNone/>
              <a:defRPr sz="3800">
                <a:solidFill>
                  <a:schemeClr val="dk2"/>
                </a:solidFill>
              </a:defRPr>
            </a:lvl7pPr>
            <a:lvl8pPr lvl="7" algn="l" rtl="0">
              <a:spcBef>
                <a:spcPts val="0"/>
              </a:spcBef>
              <a:spcAft>
                <a:spcPts val="0"/>
              </a:spcAft>
              <a:buClr>
                <a:schemeClr val="dk2"/>
              </a:buClr>
              <a:buSzPts val="3800"/>
              <a:buNone/>
              <a:defRPr sz="3800">
                <a:solidFill>
                  <a:schemeClr val="dk2"/>
                </a:solidFill>
              </a:defRPr>
            </a:lvl8pPr>
            <a:lvl9pPr lvl="8" algn="l" rtl="0">
              <a:spcBef>
                <a:spcPts val="0"/>
              </a:spcBef>
              <a:spcAft>
                <a:spcPts val="0"/>
              </a:spcAft>
              <a:buClr>
                <a:schemeClr val="dk2"/>
              </a:buClr>
              <a:buSzPts val="3800"/>
              <a:buNone/>
              <a:defRPr sz="3800">
                <a:solidFill>
                  <a:schemeClr val="dk2"/>
                </a:solidFill>
              </a:defRPr>
            </a:lvl9pPr>
          </a:lstStyle>
          <a:p>
            <a:r>
              <a:t>xx%</a:t>
            </a:r>
          </a:p>
        </p:txBody>
      </p:sp>
      <p:sp>
        <p:nvSpPr>
          <p:cNvPr id="76" name="Google Shape;76;p13"/>
          <p:cNvSpPr txBox="1">
            <a:spLocks noGrp="1"/>
          </p:cNvSpPr>
          <p:nvPr>
            <p:ph type="subTitle" idx="16"/>
          </p:nvPr>
        </p:nvSpPr>
        <p:spPr>
          <a:xfrm>
            <a:off x="3475313" y="1932000"/>
            <a:ext cx="2399400" cy="33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77" name="Google Shape;77;p13"/>
          <p:cNvSpPr txBox="1">
            <a:spLocks noGrp="1"/>
          </p:cNvSpPr>
          <p:nvPr>
            <p:ph type="subTitle" idx="17"/>
          </p:nvPr>
        </p:nvSpPr>
        <p:spPr>
          <a:xfrm>
            <a:off x="3475313" y="2340475"/>
            <a:ext cx="2399400" cy="52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18" hasCustomPrompt="1"/>
          </p:nvPr>
        </p:nvSpPr>
        <p:spPr>
          <a:xfrm>
            <a:off x="3475313" y="1407400"/>
            <a:ext cx="2399400" cy="478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3800">
                <a:solidFill>
                  <a:schemeClr val="dk2"/>
                </a:solidFill>
              </a:defRPr>
            </a:lvl1pPr>
            <a:lvl2pPr lvl="1" algn="l" rtl="0">
              <a:spcBef>
                <a:spcPts val="0"/>
              </a:spcBef>
              <a:spcAft>
                <a:spcPts val="0"/>
              </a:spcAft>
              <a:buClr>
                <a:schemeClr val="dk2"/>
              </a:buClr>
              <a:buSzPts val="3800"/>
              <a:buNone/>
              <a:defRPr sz="3800">
                <a:solidFill>
                  <a:schemeClr val="dk2"/>
                </a:solidFill>
              </a:defRPr>
            </a:lvl2pPr>
            <a:lvl3pPr lvl="2" algn="l" rtl="0">
              <a:spcBef>
                <a:spcPts val="0"/>
              </a:spcBef>
              <a:spcAft>
                <a:spcPts val="0"/>
              </a:spcAft>
              <a:buClr>
                <a:schemeClr val="dk2"/>
              </a:buClr>
              <a:buSzPts val="3800"/>
              <a:buNone/>
              <a:defRPr sz="3800">
                <a:solidFill>
                  <a:schemeClr val="dk2"/>
                </a:solidFill>
              </a:defRPr>
            </a:lvl3pPr>
            <a:lvl4pPr lvl="3" algn="l" rtl="0">
              <a:spcBef>
                <a:spcPts val="0"/>
              </a:spcBef>
              <a:spcAft>
                <a:spcPts val="0"/>
              </a:spcAft>
              <a:buClr>
                <a:schemeClr val="dk2"/>
              </a:buClr>
              <a:buSzPts val="3800"/>
              <a:buNone/>
              <a:defRPr sz="3800">
                <a:solidFill>
                  <a:schemeClr val="dk2"/>
                </a:solidFill>
              </a:defRPr>
            </a:lvl4pPr>
            <a:lvl5pPr lvl="4" algn="l" rtl="0">
              <a:spcBef>
                <a:spcPts val="0"/>
              </a:spcBef>
              <a:spcAft>
                <a:spcPts val="0"/>
              </a:spcAft>
              <a:buClr>
                <a:schemeClr val="dk2"/>
              </a:buClr>
              <a:buSzPts val="3800"/>
              <a:buNone/>
              <a:defRPr sz="3800">
                <a:solidFill>
                  <a:schemeClr val="dk2"/>
                </a:solidFill>
              </a:defRPr>
            </a:lvl5pPr>
            <a:lvl6pPr lvl="5" algn="l" rtl="0">
              <a:spcBef>
                <a:spcPts val="0"/>
              </a:spcBef>
              <a:spcAft>
                <a:spcPts val="0"/>
              </a:spcAft>
              <a:buClr>
                <a:schemeClr val="dk2"/>
              </a:buClr>
              <a:buSzPts val="3800"/>
              <a:buNone/>
              <a:defRPr sz="3800">
                <a:solidFill>
                  <a:schemeClr val="dk2"/>
                </a:solidFill>
              </a:defRPr>
            </a:lvl6pPr>
            <a:lvl7pPr lvl="6" algn="l" rtl="0">
              <a:spcBef>
                <a:spcPts val="0"/>
              </a:spcBef>
              <a:spcAft>
                <a:spcPts val="0"/>
              </a:spcAft>
              <a:buClr>
                <a:schemeClr val="dk2"/>
              </a:buClr>
              <a:buSzPts val="3800"/>
              <a:buNone/>
              <a:defRPr sz="3800">
                <a:solidFill>
                  <a:schemeClr val="dk2"/>
                </a:solidFill>
              </a:defRPr>
            </a:lvl7pPr>
            <a:lvl8pPr lvl="7" algn="l" rtl="0">
              <a:spcBef>
                <a:spcPts val="0"/>
              </a:spcBef>
              <a:spcAft>
                <a:spcPts val="0"/>
              </a:spcAft>
              <a:buClr>
                <a:schemeClr val="dk2"/>
              </a:buClr>
              <a:buSzPts val="3800"/>
              <a:buNone/>
              <a:defRPr sz="3800">
                <a:solidFill>
                  <a:schemeClr val="dk2"/>
                </a:solidFill>
              </a:defRPr>
            </a:lvl8pPr>
            <a:lvl9pPr lvl="8" algn="l" rtl="0">
              <a:spcBef>
                <a:spcPts val="0"/>
              </a:spcBef>
              <a:spcAft>
                <a:spcPts val="0"/>
              </a:spcAft>
              <a:buClr>
                <a:schemeClr val="dk2"/>
              </a:buClr>
              <a:buSzPts val="3800"/>
              <a:buNone/>
              <a:defRPr sz="3800">
                <a:solidFill>
                  <a:schemeClr val="dk2"/>
                </a:solidFill>
              </a:defRPr>
            </a:lvl9pPr>
          </a:lstStyle>
          <a:p>
            <a:r>
              <a:t>xx%</a:t>
            </a:r>
          </a:p>
        </p:txBody>
      </p:sp>
      <p:sp>
        <p:nvSpPr>
          <p:cNvPr id="79" name="Google Shape;79;p13"/>
          <p:cNvSpPr txBox="1">
            <a:spLocks noGrp="1"/>
          </p:cNvSpPr>
          <p:nvPr>
            <p:ph type="subTitle" idx="19"/>
          </p:nvPr>
        </p:nvSpPr>
        <p:spPr>
          <a:xfrm>
            <a:off x="3475313" y="3664450"/>
            <a:ext cx="2399400" cy="33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Unna"/>
              <a:buNone/>
              <a:defRPr sz="2400">
                <a:latin typeface="Unna"/>
                <a:ea typeface="Unna"/>
                <a:cs typeface="Unna"/>
                <a:sym typeface="Unna"/>
              </a:defRPr>
            </a:lvl1pPr>
            <a:lvl2pPr lvl="1" rtl="0">
              <a:lnSpc>
                <a:spcPct val="100000"/>
              </a:lnSpc>
              <a:spcBef>
                <a:spcPts val="0"/>
              </a:spcBef>
              <a:spcAft>
                <a:spcPts val="0"/>
              </a:spcAft>
              <a:buSzPts val="2400"/>
              <a:buFont typeface="Unna"/>
              <a:buNone/>
              <a:defRPr sz="2400">
                <a:latin typeface="Unna"/>
                <a:ea typeface="Unna"/>
                <a:cs typeface="Unna"/>
                <a:sym typeface="Unna"/>
              </a:defRPr>
            </a:lvl2pPr>
            <a:lvl3pPr lvl="2" rtl="0">
              <a:lnSpc>
                <a:spcPct val="100000"/>
              </a:lnSpc>
              <a:spcBef>
                <a:spcPts val="0"/>
              </a:spcBef>
              <a:spcAft>
                <a:spcPts val="0"/>
              </a:spcAft>
              <a:buSzPts val="2400"/>
              <a:buFont typeface="Unna"/>
              <a:buNone/>
              <a:defRPr sz="2400">
                <a:latin typeface="Unna"/>
                <a:ea typeface="Unna"/>
                <a:cs typeface="Unna"/>
                <a:sym typeface="Unna"/>
              </a:defRPr>
            </a:lvl3pPr>
            <a:lvl4pPr lvl="3" rtl="0">
              <a:lnSpc>
                <a:spcPct val="100000"/>
              </a:lnSpc>
              <a:spcBef>
                <a:spcPts val="0"/>
              </a:spcBef>
              <a:spcAft>
                <a:spcPts val="0"/>
              </a:spcAft>
              <a:buSzPts val="2400"/>
              <a:buFont typeface="Unna"/>
              <a:buNone/>
              <a:defRPr sz="2400">
                <a:latin typeface="Unna"/>
                <a:ea typeface="Unna"/>
                <a:cs typeface="Unna"/>
                <a:sym typeface="Unna"/>
              </a:defRPr>
            </a:lvl4pPr>
            <a:lvl5pPr lvl="4" rtl="0">
              <a:lnSpc>
                <a:spcPct val="100000"/>
              </a:lnSpc>
              <a:spcBef>
                <a:spcPts val="0"/>
              </a:spcBef>
              <a:spcAft>
                <a:spcPts val="0"/>
              </a:spcAft>
              <a:buSzPts val="2400"/>
              <a:buFont typeface="Unna"/>
              <a:buNone/>
              <a:defRPr sz="2400">
                <a:latin typeface="Unna"/>
                <a:ea typeface="Unna"/>
                <a:cs typeface="Unna"/>
                <a:sym typeface="Unna"/>
              </a:defRPr>
            </a:lvl5pPr>
            <a:lvl6pPr lvl="5" rtl="0">
              <a:lnSpc>
                <a:spcPct val="100000"/>
              </a:lnSpc>
              <a:spcBef>
                <a:spcPts val="0"/>
              </a:spcBef>
              <a:spcAft>
                <a:spcPts val="0"/>
              </a:spcAft>
              <a:buSzPts val="2400"/>
              <a:buFont typeface="Unna"/>
              <a:buNone/>
              <a:defRPr sz="2400">
                <a:latin typeface="Unna"/>
                <a:ea typeface="Unna"/>
                <a:cs typeface="Unna"/>
                <a:sym typeface="Unna"/>
              </a:defRPr>
            </a:lvl6pPr>
            <a:lvl7pPr lvl="6" rtl="0">
              <a:lnSpc>
                <a:spcPct val="100000"/>
              </a:lnSpc>
              <a:spcBef>
                <a:spcPts val="0"/>
              </a:spcBef>
              <a:spcAft>
                <a:spcPts val="0"/>
              </a:spcAft>
              <a:buSzPts val="2400"/>
              <a:buFont typeface="Unna"/>
              <a:buNone/>
              <a:defRPr sz="2400">
                <a:latin typeface="Unna"/>
                <a:ea typeface="Unna"/>
                <a:cs typeface="Unna"/>
                <a:sym typeface="Unna"/>
              </a:defRPr>
            </a:lvl7pPr>
            <a:lvl8pPr lvl="7" rtl="0">
              <a:lnSpc>
                <a:spcPct val="100000"/>
              </a:lnSpc>
              <a:spcBef>
                <a:spcPts val="0"/>
              </a:spcBef>
              <a:spcAft>
                <a:spcPts val="0"/>
              </a:spcAft>
              <a:buSzPts val="2400"/>
              <a:buFont typeface="Unna"/>
              <a:buNone/>
              <a:defRPr sz="2400">
                <a:latin typeface="Unna"/>
                <a:ea typeface="Unna"/>
                <a:cs typeface="Unna"/>
                <a:sym typeface="Unna"/>
              </a:defRPr>
            </a:lvl8pPr>
            <a:lvl9pPr lvl="8" rtl="0">
              <a:lnSpc>
                <a:spcPct val="100000"/>
              </a:lnSpc>
              <a:spcBef>
                <a:spcPts val="0"/>
              </a:spcBef>
              <a:spcAft>
                <a:spcPts val="0"/>
              </a:spcAft>
              <a:buSzPts val="2400"/>
              <a:buFont typeface="Unna"/>
              <a:buNone/>
              <a:defRPr sz="2400">
                <a:latin typeface="Unna"/>
                <a:ea typeface="Unna"/>
                <a:cs typeface="Unna"/>
                <a:sym typeface="Unna"/>
              </a:defRPr>
            </a:lvl9pPr>
          </a:lstStyle>
          <a:p>
            <a:endParaRPr/>
          </a:p>
        </p:txBody>
      </p:sp>
      <p:sp>
        <p:nvSpPr>
          <p:cNvPr id="80" name="Google Shape;80;p13"/>
          <p:cNvSpPr txBox="1">
            <a:spLocks noGrp="1"/>
          </p:cNvSpPr>
          <p:nvPr>
            <p:ph type="subTitle" idx="20"/>
          </p:nvPr>
        </p:nvSpPr>
        <p:spPr>
          <a:xfrm>
            <a:off x="3475313" y="4072925"/>
            <a:ext cx="2399400" cy="52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txBox="1">
            <a:spLocks noGrp="1"/>
          </p:cNvSpPr>
          <p:nvPr>
            <p:ph type="title" idx="21" hasCustomPrompt="1"/>
          </p:nvPr>
        </p:nvSpPr>
        <p:spPr>
          <a:xfrm>
            <a:off x="3475313" y="3139850"/>
            <a:ext cx="2399400" cy="478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dk2"/>
              </a:buClr>
              <a:buSzPts val="3800"/>
              <a:buNone/>
              <a:defRPr sz="3800">
                <a:solidFill>
                  <a:schemeClr val="dk2"/>
                </a:solidFill>
              </a:defRPr>
            </a:lvl1pPr>
            <a:lvl2pPr lvl="1" algn="l" rtl="0">
              <a:spcBef>
                <a:spcPts val="0"/>
              </a:spcBef>
              <a:spcAft>
                <a:spcPts val="0"/>
              </a:spcAft>
              <a:buClr>
                <a:schemeClr val="dk2"/>
              </a:buClr>
              <a:buSzPts val="3800"/>
              <a:buNone/>
              <a:defRPr sz="3800">
                <a:solidFill>
                  <a:schemeClr val="dk2"/>
                </a:solidFill>
              </a:defRPr>
            </a:lvl2pPr>
            <a:lvl3pPr lvl="2" algn="l" rtl="0">
              <a:spcBef>
                <a:spcPts val="0"/>
              </a:spcBef>
              <a:spcAft>
                <a:spcPts val="0"/>
              </a:spcAft>
              <a:buClr>
                <a:schemeClr val="dk2"/>
              </a:buClr>
              <a:buSzPts val="3800"/>
              <a:buNone/>
              <a:defRPr sz="3800">
                <a:solidFill>
                  <a:schemeClr val="dk2"/>
                </a:solidFill>
              </a:defRPr>
            </a:lvl3pPr>
            <a:lvl4pPr lvl="3" algn="l" rtl="0">
              <a:spcBef>
                <a:spcPts val="0"/>
              </a:spcBef>
              <a:spcAft>
                <a:spcPts val="0"/>
              </a:spcAft>
              <a:buClr>
                <a:schemeClr val="dk2"/>
              </a:buClr>
              <a:buSzPts val="3800"/>
              <a:buNone/>
              <a:defRPr sz="3800">
                <a:solidFill>
                  <a:schemeClr val="dk2"/>
                </a:solidFill>
              </a:defRPr>
            </a:lvl4pPr>
            <a:lvl5pPr lvl="4" algn="l" rtl="0">
              <a:spcBef>
                <a:spcPts val="0"/>
              </a:spcBef>
              <a:spcAft>
                <a:spcPts val="0"/>
              </a:spcAft>
              <a:buClr>
                <a:schemeClr val="dk2"/>
              </a:buClr>
              <a:buSzPts val="3800"/>
              <a:buNone/>
              <a:defRPr sz="3800">
                <a:solidFill>
                  <a:schemeClr val="dk2"/>
                </a:solidFill>
              </a:defRPr>
            </a:lvl5pPr>
            <a:lvl6pPr lvl="5" algn="l" rtl="0">
              <a:spcBef>
                <a:spcPts val="0"/>
              </a:spcBef>
              <a:spcAft>
                <a:spcPts val="0"/>
              </a:spcAft>
              <a:buClr>
                <a:schemeClr val="dk2"/>
              </a:buClr>
              <a:buSzPts val="3800"/>
              <a:buNone/>
              <a:defRPr sz="3800">
                <a:solidFill>
                  <a:schemeClr val="dk2"/>
                </a:solidFill>
              </a:defRPr>
            </a:lvl6pPr>
            <a:lvl7pPr lvl="6" algn="l" rtl="0">
              <a:spcBef>
                <a:spcPts val="0"/>
              </a:spcBef>
              <a:spcAft>
                <a:spcPts val="0"/>
              </a:spcAft>
              <a:buClr>
                <a:schemeClr val="dk2"/>
              </a:buClr>
              <a:buSzPts val="3800"/>
              <a:buNone/>
              <a:defRPr sz="3800">
                <a:solidFill>
                  <a:schemeClr val="dk2"/>
                </a:solidFill>
              </a:defRPr>
            </a:lvl7pPr>
            <a:lvl8pPr lvl="7" algn="l" rtl="0">
              <a:spcBef>
                <a:spcPts val="0"/>
              </a:spcBef>
              <a:spcAft>
                <a:spcPts val="0"/>
              </a:spcAft>
              <a:buClr>
                <a:schemeClr val="dk2"/>
              </a:buClr>
              <a:buSzPts val="3800"/>
              <a:buNone/>
              <a:defRPr sz="3800">
                <a:solidFill>
                  <a:schemeClr val="dk2"/>
                </a:solidFill>
              </a:defRPr>
            </a:lvl8pPr>
            <a:lvl9pPr lvl="8" algn="l" rtl="0">
              <a:spcBef>
                <a:spcPts val="0"/>
              </a:spcBef>
              <a:spcAft>
                <a:spcPts val="0"/>
              </a:spcAft>
              <a:buClr>
                <a:schemeClr val="dk2"/>
              </a:buClr>
              <a:buSzPts val="3800"/>
              <a:buNone/>
              <a:defRPr sz="3800">
                <a:solidFill>
                  <a:schemeClr val="dk2"/>
                </a:solidFill>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1"/>
        <p:cNvGrpSpPr/>
        <p:nvPr/>
      </p:nvGrpSpPr>
      <p:grpSpPr>
        <a:xfrm>
          <a:off x="0" y="0"/>
          <a:ext cx="0" cy="0"/>
          <a:chOff x="0" y="0"/>
          <a:chExt cx="0" cy="0"/>
        </a:xfrm>
      </p:grpSpPr>
      <p:pic>
        <p:nvPicPr>
          <p:cNvPr id="202" name="Google Shape;202;p31"/>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203" name="Google Shape;203;p31"/>
          <p:cNvPicPr preferRelativeResize="0"/>
          <p:nvPr/>
        </p:nvPicPr>
        <p:blipFill rotWithShape="1">
          <a:blip r:embed="rId3">
            <a:alphaModFix/>
          </a:blip>
          <a:srcRect/>
          <a:stretch/>
        </p:blipFill>
        <p:spPr>
          <a:xfrm>
            <a:off x="-36599" y="-36550"/>
            <a:ext cx="9217198" cy="5216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04"/>
        <p:cNvGrpSpPr/>
        <p:nvPr/>
      </p:nvGrpSpPr>
      <p:grpSpPr>
        <a:xfrm>
          <a:off x="0" y="0"/>
          <a:ext cx="0" cy="0"/>
          <a:chOff x="0" y="0"/>
          <a:chExt cx="0" cy="0"/>
        </a:xfrm>
      </p:grpSpPr>
      <p:pic>
        <p:nvPicPr>
          <p:cNvPr id="205" name="Google Shape;205;p32"/>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206" name="Google Shape;206;p32"/>
          <p:cNvPicPr preferRelativeResize="0"/>
          <p:nvPr/>
        </p:nvPicPr>
        <p:blipFill rotWithShape="1">
          <a:blip r:embed="rId3">
            <a:alphaModFix/>
          </a:blip>
          <a:srcRect/>
          <a:stretch/>
        </p:blipFill>
        <p:spPr>
          <a:xfrm>
            <a:off x="-36599" y="-36550"/>
            <a:ext cx="9217198" cy="52165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dk1"/>
        </a:solidFill>
        <a:effectLst/>
      </p:bgPr>
    </p:bg>
    <p:spTree>
      <p:nvGrpSpPr>
        <p:cNvPr id="1" name="Shape 32"/>
        <p:cNvGrpSpPr/>
        <p:nvPr/>
      </p:nvGrpSpPr>
      <p:grpSpPr>
        <a:xfrm>
          <a:off x="0" y="0"/>
          <a:ext cx="0" cy="0"/>
          <a:chOff x="0" y="0"/>
          <a:chExt cx="0" cy="0"/>
        </a:xfrm>
      </p:grpSpPr>
      <p:pic>
        <p:nvPicPr>
          <p:cNvPr id="33" name="Google Shape;33;p6"/>
          <p:cNvPicPr preferRelativeResize="0"/>
          <p:nvPr/>
        </p:nvPicPr>
        <p:blipFill>
          <a:blip r:embed="rId2">
            <a:alphaModFix/>
          </a:blip>
          <a:stretch>
            <a:fillRect/>
          </a:stretch>
        </p:blipFill>
        <p:spPr>
          <a:xfrm>
            <a:off x="-27538" y="-28787"/>
            <a:ext cx="9199075" cy="5201074"/>
          </a:xfrm>
          <a:prstGeom prst="rect">
            <a:avLst/>
          </a:prstGeom>
          <a:noFill/>
          <a:ln>
            <a:noFill/>
          </a:ln>
        </p:spPr>
      </p:pic>
      <p:pic>
        <p:nvPicPr>
          <p:cNvPr id="34" name="Google Shape;34;p6"/>
          <p:cNvPicPr preferRelativeResize="0"/>
          <p:nvPr/>
        </p:nvPicPr>
        <p:blipFill rotWithShape="1">
          <a:blip r:embed="rId3">
            <a:alphaModFix/>
          </a:blip>
          <a:srcRect/>
          <a:stretch/>
        </p:blipFill>
        <p:spPr>
          <a:xfrm>
            <a:off x="-36599" y="-36550"/>
            <a:ext cx="9217198" cy="5216599"/>
          </a:xfrm>
          <a:prstGeom prst="rect">
            <a:avLst/>
          </a:prstGeom>
          <a:noFill/>
          <a:ln>
            <a:noFill/>
          </a:ln>
        </p:spPr>
      </p:pic>
      <p:sp>
        <p:nvSpPr>
          <p:cNvPr id="35" name="Google Shape;35;p6"/>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Tree>
    <p:extLst>
      <p:ext uri="{BB962C8B-B14F-4D97-AF65-F5344CB8AC3E}">
        <p14:creationId xmlns:p14="http://schemas.microsoft.com/office/powerpoint/2010/main" val="382010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628650" y="1369219"/>
            <a:ext cx="7886700" cy="3263504"/>
          </a:xfrm>
          <a:prstGeom prst="rect">
            <a:avLst/>
          </a:prstGeom>
          <a:noFill/>
          <a:ln>
            <a:noFill/>
          </a:ln>
        </p:spPr>
        <p:txBody>
          <a:bodyPr spcFirstLastPara="1" wrap="square" lIns="68569" tIns="34275" rIns="68569" bIns="34275"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628650" y="4767263"/>
            <a:ext cx="2057400" cy="273844"/>
          </a:xfrm>
          <a:prstGeom prst="rect">
            <a:avLst/>
          </a:prstGeom>
          <a:noFill/>
          <a:ln>
            <a:noFill/>
          </a:ln>
        </p:spPr>
        <p:txBody>
          <a:bodyPr spcFirstLastPara="1" wrap="square" lIns="68569" tIns="34275" rIns="68569" bIns="342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028950" y="4767263"/>
            <a:ext cx="3086100" cy="273844"/>
          </a:xfrm>
          <a:prstGeom prst="rect">
            <a:avLst/>
          </a:prstGeom>
          <a:noFill/>
          <a:ln>
            <a:noFill/>
          </a:ln>
        </p:spPr>
        <p:txBody>
          <a:bodyPr spcFirstLastPara="1" wrap="square" lIns="68569" tIns="34275" rIns="68569"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457950" y="4767263"/>
            <a:ext cx="2057400" cy="273844"/>
          </a:xfrm>
          <a:prstGeom prst="rect">
            <a:avLst/>
          </a:prstGeom>
          <a:noFill/>
          <a:ln>
            <a:noFill/>
          </a:ln>
        </p:spPr>
        <p:txBody>
          <a:bodyPr spcFirstLastPara="1" wrap="square" lIns="68569" tIns="34275" rIns="68569" bIns="34275"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88200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628650" y="1369219"/>
            <a:ext cx="3886200" cy="3263504"/>
          </a:xfrm>
          <a:prstGeom prst="rect">
            <a:avLst/>
          </a:prstGeom>
          <a:noFill/>
          <a:ln>
            <a:noFill/>
          </a:ln>
        </p:spPr>
        <p:txBody>
          <a:bodyPr spcFirstLastPara="1" wrap="square" lIns="68569" tIns="34275" rIns="68569" bIns="34275"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0" name="Google Shape;30;p4"/>
          <p:cNvSpPr txBox="1">
            <a:spLocks noGrp="1"/>
          </p:cNvSpPr>
          <p:nvPr>
            <p:ph type="body" idx="2"/>
          </p:nvPr>
        </p:nvSpPr>
        <p:spPr>
          <a:xfrm>
            <a:off x="4629150" y="1369219"/>
            <a:ext cx="3886200" cy="3263504"/>
          </a:xfrm>
          <a:prstGeom prst="rect">
            <a:avLst/>
          </a:prstGeom>
          <a:noFill/>
          <a:ln>
            <a:noFill/>
          </a:ln>
        </p:spPr>
        <p:txBody>
          <a:bodyPr spcFirstLastPara="1" wrap="square" lIns="68569" tIns="34275" rIns="68569" bIns="34275"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1" name="Google Shape;31;p4"/>
          <p:cNvSpPr txBox="1">
            <a:spLocks noGrp="1"/>
          </p:cNvSpPr>
          <p:nvPr>
            <p:ph type="dt" idx="10"/>
          </p:nvPr>
        </p:nvSpPr>
        <p:spPr>
          <a:xfrm>
            <a:off x="628650" y="4767263"/>
            <a:ext cx="2057400" cy="273844"/>
          </a:xfrm>
          <a:prstGeom prst="rect">
            <a:avLst/>
          </a:prstGeom>
          <a:noFill/>
          <a:ln>
            <a:noFill/>
          </a:ln>
        </p:spPr>
        <p:txBody>
          <a:bodyPr spcFirstLastPara="1" wrap="square" lIns="68569" tIns="34275" rIns="68569" bIns="342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3028950" y="4767263"/>
            <a:ext cx="3086100" cy="273844"/>
          </a:xfrm>
          <a:prstGeom prst="rect">
            <a:avLst/>
          </a:prstGeom>
          <a:noFill/>
          <a:ln>
            <a:noFill/>
          </a:ln>
        </p:spPr>
        <p:txBody>
          <a:bodyPr spcFirstLastPara="1" wrap="square" lIns="68569" tIns="34275" rIns="68569"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6457950" y="4767263"/>
            <a:ext cx="2057400" cy="273844"/>
          </a:xfrm>
          <a:prstGeom prst="rect">
            <a:avLst/>
          </a:prstGeom>
          <a:noFill/>
          <a:ln>
            <a:noFill/>
          </a:ln>
        </p:spPr>
        <p:txBody>
          <a:bodyPr spcFirstLastPara="1" wrap="square" lIns="68569" tIns="34275" rIns="68569" bIns="34275"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7299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1pPr>
            <a:lvl2pPr lvl="1"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2pPr>
            <a:lvl3pPr lvl="2"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3pPr>
            <a:lvl4pPr lvl="3"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4pPr>
            <a:lvl5pPr lvl="4"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5pPr>
            <a:lvl6pPr lvl="5"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6pPr>
            <a:lvl7pPr lvl="6"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7pPr>
            <a:lvl8pPr lvl="7"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8pPr>
            <a:lvl9pPr lvl="8" algn="ctr">
              <a:spcBef>
                <a:spcPts val="0"/>
              </a:spcBef>
              <a:spcAft>
                <a:spcPts val="0"/>
              </a:spcAft>
              <a:buClr>
                <a:schemeClr val="dk1"/>
              </a:buClr>
              <a:buSzPts val="3300"/>
              <a:buFont typeface="Unna"/>
              <a:buNone/>
              <a:defRPr sz="3300">
                <a:solidFill>
                  <a:schemeClr val="dk1"/>
                </a:solidFill>
                <a:latin typeface="Unna"/>
                <a:ea typeface="Unna"/>
                <a:cs typeface="Unna"/>
                <a:sym typeface="Unna"/>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aleway"/>
              <a:buChar char="●"/>
              <a:defRPr>
                <a:solidFill>
                  <a:schemeClr val="dk1"/>
                </a:solidFill>
                <a:latin typeface="Raleway"/>
                <a:ea typeface="Raleway"/>
                <a:cs typeface="Raleway"/>
                <a:sym typeface="Raleway"/>
              </a:defRPr>
            </a:lvl1pPr>
            <a:lvl2pPr marL="914400" lvl="1"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marL="1371600" lvl="2"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marL="1828800" lvl="3"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marL="2286000" lvl="4"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marL="2743200" lvl="5"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marL="3200400" lvl="6"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marL="3657600" lvl="7"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marL="4114800" lvl="8" indent="-317500">
              <a:lnSpc>
                <a:spcPct val="100000"/>
              </a:lnSpc>
              <a:spcBef>
                <a:spcPts val="1600"/>
              </a:spcBef>
              <a:spcAft>
                <a:spcPts val="1600"/>
              </a:spcAft>
              <a:buClr>
                <a:schemeClr val="dk1"/>
              </a:buClr>
              <a:buSzPts val="1400"/>
              <a:buFont typeface="Raleway"/>
              <a:buChar char="■"/>
              <a:defRPr>
                <a:solidFill>
                  <a:schemeClr val="dk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77" r:id="rId4"/>
    <p:sldLayoutId id="2147483678" r:id="rId5"/>
    <p:sldLayoutId id="2147483681" r:id="rId6"/>
    <p:sldLayoutId id="2147483682" r:id="rId7"/>
    <p:sldLayoutId id="214748368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www.nngroup.com/articles/ten-usability-heuristics/#poster"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s://www.minamarashi.com/heuristic-evaluatio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www.minamarashi.com/heuristic-evaluation" TargetMode="External"/><Relationship Id="rId5" Type="http://schemas.openxmlformats.org/officeDocument/2006/relationships/hyperlink" Target="https://www.researchgate.net/figure/The-frequency-of-severity-of-problems-based-on-the-principles-of-heuristic-evaluation_tbl2_340895224" TargetMode="Externa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www.minamarashi.com/heuristic-evaluation" TargetMode="External"/><Relationship Id="rId5" Type="http://schemas.openxmlformats.org/officeDocument/2006/relationships/hyperlink" Target="https://www.researchgate.net/figure/The-frequency-of-severity-of-problems-based-on-the-principles-of-heuristic-evaluation_tbl2_340895224" TargetMode="Externa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www.minamarashi.com/heuristic-evaluation" TargetMode="External"/><Relationship Id="rId5" Type="http://schemas.openxmlformats.org/officeDocument/2006/relationships/hyperlink" Target="https://www.researchgate.net/figure/The-frequency-of-severity-of-problems-based-on-the-principles-of-heuristic-evaluation_tbl2_340895224"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hyperlink" Target="https://www.minamarashi.com/heuristic-evaluation" TargetMode="External"/><Relationship Id="rId5" Type="http://schemas.openxmlformats.org/officeDocument/2006/relationships/hyperlink" Target="https://www.researchgate.net/figure/The-frequency-of-severity-of-problems-based-on-the-principles-of-heuristic-evaluation_tbl2_340895224" TargetMode="Externa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MkyI0gmwfUY"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3" Type="http://schemas.openxmlformats.org/officeDocument/2006/relationships/hyperlink" Target="https://medium.com/swlh/10-usability-heuristics-exemplified-57bbfdfd663e"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medium.com/swlh/10-usability-heuristics-exemplified-57bbfdfd663e"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swlh/10-usability-heuristics-exemplified-57bbfdfd663e"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hyperlink" Target="https://medium.com/swlh/10-usability-heuristics-exemplified-57bbfdfd663e"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about:blank"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about:blank"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about:blank"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hyperlink" Target="about:blan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classiclanesin.com/"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hyperlink" Target="https://www.classiclanesin.com/"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hyperlink" Target="https://www.classiclanesin.com/"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hyperlink" Target="https://www.classiclanesin.com/"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www.nngroup.com/articles/usability-testing-101/"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www.youtube.com/watch?v=v8JJrDvQDF4"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4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4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hyperlink" Target="https://stockton.edu/student-transition/documents/welcome-week-zoom-tutorial.pdf"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58.xml.rels><?xml version="1.0" encoding="UTF-8" standalone="yes"?>
<Relationships xmlns="http://schemas.openxmlformats.org/package/2006/relationships"><Relationship Id="rId3" Type="http://schemas.openxmlformats.org/officeDocument/2006/relationships/hyperlink" Target="http://www.youtube.com/watch?v=8ni23-ZIt3g" TargetMode="External"/><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37.jpg"/></Relationships>
</file>

<file path=ppt/slides/_rels/slide59.xml.rels><?xml version="1.0" encoding="UTF-8" standalone="yes"?>
<Relationships xmlns="http://schemas.openxmlformats.org/package/2006/relationships"><Relationship Id="rId3" Type="http://schemas.openxmlformats.org/officeDocument/2006/relationships/hyperlink" Target="http://www.youtube.com/watch?v=8ni23-ZIt3g"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37.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nngroup.com/articles/ten-usability-heuristics/"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www.youtube.com/watch?v=sa5lswRd7Q8"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cxnSp>
        <p:nvCxnSpPr>
          <p:cNvPr id="236" name="Google Shape;236;p38"/>
          <p:cNvCxnSpPr/>
          <p:nvPr/>
        </p:nvCxnSpPr>
        <p:spPr>
          <a:xfrm>
            <a:off x="834806" y="665245"/>
            <a:ext cx="2809500" cy="0"/>
          </a:xfrm>
          <a:prstGeom prst="straightConnector1">
            <a:avLst/>
          </a:prstGeom>
          <a:noFill/>
          <a:ln w="9525" cap="flat" cmpd="sng">
            <a:solidFill>
              <a:schemeClr val="dk2"/>
            </a:solidFill>
            <a:prstDash val="solid"/>
            <a:round/>
            <a:headEnd type="none" w="med" len="med"/>
            <a:tailEnd type="none" w="med" len="med"/>
          </a:ln>
        </p:spPr>
      </p:cxnSp>
      <p:sp>
        <p:nvSpPr>
          <p:cNvPr id="237" name="Google Shape;237;p38"/>
          <p:cNvSpPr txBox="1">
            <a:spLocks noGrp="1"/>
          </p:cNvSpPr>
          <p:nvPr>
            <p:ph type="title"/>
          </p:nvPr>
        </p:nvSpPr>
        <p:spPr>
          <a:xfrm>
            <a:off x="685952" y="96687"/>
            <a:ext cx="2958354"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Design Process</a:t>
            </a:r>
            <a:endParaRPr dirty="0"/>
          </a:p>
        </p:txBody>
      </p:sp>
      <p:pic>
        <p:nvPicPr>
          <p:cNvPr id="3" name="Picture 2">
            <a:extLst>
              <a:ext uri="{FF2B5EF4-FFF2-40B4-BE49-F238E27FC236}">
                <a16:creationId xmlns:a16="http://schemas.microsoft.com/office/drawing/2014/main" id="{6424CBE0-5025-442A-B9A6-C96B8BA5BE4F}"/>
              </a:ext>
            </a:extLst>
          </p:cNvPr>
          <p:cNvPicPr>
            <a:picLocks noChangeAspect="1"/>
          </p:cNvPicPr>
          <p:nvPr/>
        </p:nvPicPr>
        <p:blipFill>
          <a:blip r:embed="rId3"/>
          <a:stretch>
            <a:fillRect/>
          </a:stretch>
        </p:blipFill>
        <p:spPr>
          <a:xfrm>
            <a:off x="834806" y="964233"/>
            <a:ext cx="7225285" cy="3751188"/>
          </a:xfrm>
          <a:prstGeom prst="rect">
            <a:avLst/>
          </a:prstGeom>
        </p:spPr>
      </p:pic>
      <p:pic>
        <p:nvPicPr>
          <p:cNvPr id="4" name="Picture 3">
            <a:extLst>
              <a:ext uri="{FF2B5EF4-FFF2-40B4-BE49-F238E27FC236}">
                <a16:creationId xmlns:a16="http://schemas.microsoft.com/office/drawing/2014/main" id="{55B14035-85C1-4A1A-9E25-9E2154ED5A82}"/>
              </a:ext>
            </a:extLst>
          </p:cNvPr>
          <p:cNvPicPr>
            <a:picLocks noChangeAspect="1"/>
          </p:cNvPicPr>
          <p:nvPr/>
        </p:nvPicPr>
        <p:blipFill>
          <a:blip r:embed="rId4"/>
          <a:stretch>
            <a:fillRect/>
          </a:stretch>
        </p:blipFill>
        <p:spPr>
          <a:xfrm>
            <a:off x="6159685" y="3231965"/>
            <a:ext cx="1485900" cy="657225"/>
          </a:xfrm>
          <a:prstGeom prst="rect">
            <a:avLst/>
          </a:prstGeom>
        </p:spPr>
      </p:pic>
      <p:pic>
        <p:nvPicPr>
          <p:cNvPr id="5" name="Picture 4">
            <a:extLst>
              <a:ext uri="{FF2B5EF4-FFF2-40B4-BE49-F238E27FC236}">
                <a16:creationId xmlns:a16="http://schemas.microsoft.com/office/drawing/2014/main" id="{DE34988D-B4BD-4CD8-8AC5-D9E632E85590}"/>
              </a:ext>
            </a:extLst>
          </p:cNvPr>
          <p:cNvPicPr>
            <a:picLocks noChangeAspect="1"/>
          </p:cNvPicPr>
          <p:nvPr/>
        </p:nvPicPr>
        <p:blipFill>
          <a:blip r:embed="rId5"/>
          <a:stretch>
            <a:fillRect/>
          </a:stretch>
        </p:blipFill>
        <p:spPr>
          <a:xfrm>
            <a:off x="6188260" y="4030147"/>
            <a:ext cx="605945" cy="557469"/>
          </a:xfrm>
          <a:prstGeom prst="rect">
            <a:avLst/>
          </a:prstGeom>
        </p:spPr>
      </p:pic>
      <p:pic>
        <p:nvPicPr>
          <p:cNvPr id="6" name="Picture 5">
            <a:extLst>
              <a:ext uri="{FF2B5EF4-FFF2-40B4-BE49-F238E27FC236}">
                <a16:creationId xmlns:a16="http://schemas.microsoft.com/office/drawing/2014/main" id="{4AA176A8-6311-4A45-954D-28D1C16483C4}"/>
              </a:ext>
            </a:extLst>
          </p:cNvPr>
          <p:cNvPicPr>
            <a:picLocks noChangeAspect="1"/>
          </p:cNvPicPr>
          <p:nvPr/>
        </p:nvPicPr>
        <p:blipFill>
          <a:blip r:embed="rId6"/>
          <a:stretch>
            <a:fillRect/>
          </a:stretch>
        </p:blipFill>
        <p:spPr>
          <a:xfrm>
            <a:off x="963386" y="3526058"/>
            <a:ext cx="1276170" cy="410492"/>
          </a:xfrm>
          <a:prstGeom prst="rect">
            <a:avLst/>
          </a:prstGeom>
        </p:spPr>
      </p:pic>
    </p:spTree>
    <p:extLst>
      <p:ext uri="{BB962C8B-B14F-4D97-AF65-F5344CB8AC3E}">
        <p14:creationId xmlns:p14="http://schemas.microsoft.com/office/powerpoint/2010/main" val="1940392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50" descr="A picture containing text, person, screenshot&#10;&#10;Description automatically generated"/>
          <p:cNvPicPr preferRelativeResize="0"/>
          <p:nvPr/>
        </p:nvPicPr>
        <p:blipFill rotWithShape="1">
          <a:blip r:embed="rId3">
            <a:alphaModFix/>
          </a:blip>
          <a:srcRect/>
          <a:stretch/>
        </p:blipFill>
        <p:spPr>
          <a:xfrm>
            <a:off x="3847878" y="1219840"/>
            <a:ext cx="5073226" cy="2616353"/>
          </a:xfrm>
          <a:prstGeom prst="rect">
            <a:avLst/>
          </a:prstGeom>
          <a:noFill/>
          <a:ln>
            <a:noFill/>
          </a:ln>
        </p:spPr>
      </p:pic>
      <p:sp>
        <p:nvSpPr>
          <p:cNvPr id="302" name="Google Shape;302;p50"/>
          <p:cNvSpPr txBox="1"/>
          <p:nvPr/>
        </p:nvSpPr>
        <p:spPr>
          <a:xfrm>
            <a:off x="3847878" y="159962"/>
            <a:ext cx="5073300" cy="946383"/>
          </a:xfrm>
          <a:prstGeom prst="rect">
            <a:avLst/>
          </a:prstGeom>
          <a:noFill/>
          <a:ln>
            <a:noFill/>
          </a:ln>
        </p:spPr>
        <p:txBody>
          <a:bodyPr spcFirstLastPara="1" wrap="square" lIns="68569" tIns="34275" rIns="68569" bIns="34275" anchor="t" anchorCtr="0">
            <a:spAutoFit/>
          </a:bodyPr>
          <a:lstStyle/>
          <a:p>
            <a:pPr>
              <a:buSzPts val="3200"/>
            </a:pPr>
            <a:r>
              <a:rPr lang="en-US" sz="2300">
                <a:solidFill>
                  <a:schemeClr val="dk1"/>
                </a:solidFill>
                <a:latin typeface="Calibri"/>
                <a:ea typeface="Calibri"/>
                <a:cs typeface="Calibri"/>
                <a:sym typeface="Calibri"/>
              </a:rPr>
              <a:t>A </a:t>
            </a:r>
            <a:r>
              <a:rPr lang="en-US" sz="2300" b="1">
                <a:solidFill>
                  <a:schemeClr val="dk1"/>
                </a:solidFill>
                <a:latin typeface="Calibri"/>
                <a:ea typeface="Calibri"/>
                <a:cs typeface="Calibri"/>
                <a:sym typeface="Calibri"/>
              </a:rPr>
              <a:t>well-designed task</a:t>
            </a:r>
            <a:r>
              <a:rPr lang="en-US" sz="2300">
                <a:solidFill>
                  <a:schemeClr val="dk1"/>
                </a:solidFill>
                <a:latin typeface="Calibri"/>
                <a:ea typeface="Calibri"/>
                <a:cs typeface="Calibri"/>
                <a:sym typeface="Calibri"/>
              </a:rPr>
              <a:t> tells the user: </a:t>
            </a:r>
            <a:endParaRPr sz="2300">
              <a:solidFill>
                <a:schemeClr val="dk1"/>
              </a:solidFill>
              <a:latin typeface="Calibri"/>
              <a:ea typeface="Calibri"/>
              <a:cs typeface="Calibri"/>
              <a:sym typeface="Calibri"/>
            </a:endParaRPr>
          </a:p>
          <a:p>
            <a:pPr marL="342900" indent="-276225">
              <a:buClr>
                <a:schemeClr val="dk1"/>
              </a:buClr>
              <a:buSzPts val="2200"/>
              <a:buFont typeface="Calibri"/>
              <a:buChar char="●"/>
            </a:pPr>
            <a:r>
              <a:rPr lang="en-US" sz="1700" i="1">
                <a:solidFill>
                  <a:schemeClr val="dk1"/>
                </a:solidFill>
                <a:latin typeface="Calibri"/>
                <a:ea typeface="Calibri"/>
                <a:cs typeface="Calibri"/>
                <a:sym typeface="Calibri"/>
              </a:rPr>
              <a:t>what </a:t>
            </a:r>
            <a:r>
              <a:rPr lang="en-US" sz="1700" i="1" u="sng">
                <a:solidFill>
                  <a:schemeClr val="dk1"/>
                </a:solidFill>
                <a:latin typeface="Calibri"/>
                <a:ea typeface="Calibri"/>
                <a:cs typeface="Calibri"/>
                <a:sym typeface="Calibri"/>
              </a:rPr>
              <a:t>they need to</a:t>
            </a:r>
            <a:r>
              <a:rPr lang="en-US" sz="1700" i="1">
                <a:solidFill>
                  <a:schemeClr val="dk1"/>
                </a:solidFill>
                <a:latin typeface="Calibri"/>
                <a:ea typeface="Calibri"/>
                <a:cs typeface="Calibri"/>
                <a:sym typeface="Calibri"/>
              </a:rPr>
              <a:t> do </a:t>
            </a:r>
            <a:endParaRPr sz="1700" i="1">
              <a:solidFill>
                <a:schemeClr val="dk1"/>
              </a:solidFill>
              <a:latin typeface="Calibri"/>
              <a:ea typeface="Calibri"/>
              <a:cs typeface="Calibri"/>
              <a:sym typeface="Calibri"/>
            </a:endParaRPr>
          </a:p>
          <a:p>
            <a:pPr marL="342900" indent="-276225">
              <a:buClr>
                <a:schemeClr val="dk1"/>
              </a:buClr>
              <a:buSzPts val="2200"/>
              <a:buFont typeface="Calibri"/>
              <a:buChar char="●"/>
            </a:pPr>
            <a:r>
              <a:rPr lang="en-US" sz="1700" i="1" u="sng">
                <a:solidFill>
                  <a:schemeClr val="dk1"/>
                </a:solidFill>
                <a:latin typeface="Calibri"/>
                <a:ea typeface="Calibri"/>
                <a:cs typeface="Calibri"/>
                <a:sym typeface="Calibri"/>
              </a:rPr>
              <a:t>without how to</a:t>
            </a:r>
            <a:r>
              <a:rPr lang="en-US" sz="1700" i="1">
                <a:solidFill>
                  <a:schemeClr val="dk1"/>
                </a:solidFill>
                <a:latin typeface="Calibri"/>
                <a:ea typeface="Calibri"/>
                <a:cs typeface="Calibri"/>
                <a:sym typeface="Calibri"/>
              </a:rPr>
              <a:t> do it</a:t>
            </a:r>
            <a:endParaRPr sz="300" i="1"/>
          </a:p>
        </p:txBody>
      </p:sp>
      <p:sp>
        <p:nvSpPr>
          <p:cNvPr id="303" name="Google Shape;303;p50"/>
          <p:cNvSpPr/>
          <p:nvPr/>
        </p:nvSpPr>
        <p:spPr>
          <a:xfrm>
            <a:off x="0" y="0"/>
            <a:ext cx="3044250" cy="5143500"/>
          </a:xfrm>
          <a:prstGeom prst="rect">
            <a:avLst/>
          </a:prstGeom>
          <a:solidFill>
            <a:srgbClr val="404040"/>
          </a:solidFill>
          <a:ln>
            <a:noFill/>
          </a:ln>
        </p:spPr>
        <p:txBody>
          <a:bodyPr spcFirstLastPara="1" wrap="square" lIns="68569" tIns="34275" rIns="68569" bIns="34275"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304" name="Google Shape;304;p50"/>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Autofit/>
          </a:bodyPr>
          <a:lstStyle/>
          <a:p>
            <a:pPr>
              <a:buClr>
                <a:srgbClr val="FFFFFF"/>
              </a:buClr>
              <a:buSzPts val="4000"/>
            </a:pPr>
            <a:r>
              <a:rPr lang="en-US" sz="3000" b="1" dirty="0">
                <a:solidFill>
                  <a:srgbClr val="FFFFFF"/>
                </a:solidFill>
              </a:rPr>
              <a:t>Heuristic Evaluation</a:t>
            </a:r>
            <a:endParaRPr sz="3000" b="1" dirty="0">
              <a:solidFill>
                <a:srgbClr val="FFFFFF"/>
              </a:solidFill>
            </a:endParaRPr>
          </a:p>
          <a:p>
            <a:pPr>
              <a:buClr>
                <a:srgbClr val="FFFFFF"/>
              </a:buClr>
              <a:buSzPts val="4000"/>
            </a:pPr>
            <a:r>
              <a:rPr lang="en-US" sz="3000" b="1" dirty="0">
                <a:solidFill>
                  <a:srgbClr val="FFFFFF"/>
                </a:solidFill>
              </a:rPr>
              <a:t>(HE) </a:t>
            </a:r>
            <a:endParaRPr sz="3000" b="1" dirty="0">
              <a:solidFill>
                <a:srgbClr val="FFFFFF"/>
              </a:solidFill>
            </a:endParaRPr>
          </a:p>
          <a:p>
            <a:pPr>
              <a:buClr>
                <a:srgbClr val="FFFFFF"/>
              </a:buClr>
              <a:buSzPts val="4000"/>
            </a:pPr>
            <a:endParaRPr sz="3000" b="1" dirty="0">
              <a:solidFill>
                <a:srgbClr val="FFFFFF"/>
              </a:solidFill>
            </a:endParaRPr>
          </a:p>
          <a:p>
            <a:pPr>
              <a:buClr>
                <a:schemeClr val="lt1"/>
              </a:buClr>
              <a:buSzPts val="4000"/>
            </a:pPr>
            <a:r>
              <a:rPr lang="en-US" sz="2300" dirty="0">
                <a:solidFill>
                  <a:schemeClr val="tx1"/>
                </a:solidFill>
              </a:rPr>
              <a:t>How?</a:t>
            </a:r>
            <a:endParaRPr sz="2300" b="1" dirty="0">
              <a:solidFill>
                <a:schemeClr val="tx1"/>
              </a:solidFill>
            </a:endParaRPr>
          </a:p>
          <a:p>
            <a:pPr>
              <a:buClr>
                <a:srgbClr val="FFFFFF"/>
              </a:buClr>
              <a:buSzPts val="4000"/>
            </a:pPr>
            <a:endParaRPr sz="2300" b="1" dirty="0">
              <a:solidFill>
                <a:srgbClr val="FFFFFF"/>
              </a:solidFill>
            </a:endParaRPr>
          </a:p>
          <a:p>
            <a:pPr>
              <a:buClr>
                <a:srgbClr val="FFFFFF"/>
              </a:buClr>
              <a:buSzPts val="4000"/>
            </a:pPr>
            <a:r>
              <a:rPr lang="en-US" sz="2300" dirty="0">
                <a:solidFill>
                  <a:srgbClr val="FFFFFF"/>
                </a:solidFill>
              </a:rPr>
              <a:t>→ Create a Task</a:t>
            </a:r>
            <a:endParaRPr sz="2300" dirty="0">
              <a:solidFill>
                <a:srgbClr val="FFFFFF"/>
              </a:solidFill>
            </a:endParaRPr>
          </a:p>
        </p:txBody>
      </p:sp>
      <p:pic>
        <p:nvPicPr>
          <p:cNvPr id="305" name="Google Shape;305;p50"/>
          <p:cNvPicPr preferRelativeResize="0"/>
          <p:nvPr/>
        </p:nvPicPr>
        <p:blipFill rotWithShape="1">
          <a:blip r:embed="rId4">
            <a:alphaModFix/>
          </a:blip>
          <a:srcRect r="15732"/>
          <a:stretch/>
        </p:blipFill>
        <p:spPr>
          <a:xfrm>
            <a:off x="3847875" y="1219838"/>
            <a:ext cx="5073224" cy="2616356"/>
          </a:xfrm>
          <a:prstGeom prst="rect">
            <a:avLst/>
          </a:prstGeom>
          <a:noFill/>
          <a:ln w="19050" cap="flat" cmpd="sng">
            <a:solidFill>
              <a:schemeClr val="dk2"/>
            </a:solidFill>
            <a:prstDash val="solid"/>
            <a:round/>
            <a:headEnd type="none" w="sm" len="sm"/>
            <a:tailEnd type="none" w="sm" len="sm"/>
          </a:ln>
        </p:spPr>
      </p:pic>
      <p:sp>
        <p:nvSpPr>
          <p:cNvPr id="306" name="Google Shape;306;p50"/>
          <p:cNvSpPr txBox="1"/>
          <p:nvPr/>
        </p:nvSpPr>
        <p:spPr>
          <a:xfrm>
            <a:off x="4305075" y="4013288"/>
            <a:ext cx="4205250" cy="984825"/>
          </a:xfrm>
          <a:prstGeom prst="rect">
            <a:avLst/>
          </a:prstGeom>
          <a:noFill/>
          <a:ln>
            <a:noFill/>
          </a:ln>
        </p:spPr>
        <p:txBody>
          <a:bodyPr spcFirstLastPara="1" wrap="square" lIns="68569" tIns="34275" rIns="68569" bIns="34275" anchor="t" anchorCtr="0">
            <a:spAutoFit/>
          </a:bodyPr>
          <a:lstStyle/>
          <a:p>
            <a:pPr>
              <a:buSzPts val="2344"/>
            </a:pPr>
            <a:r>
              <a:rPr lang="en-US" sz="1500">
                <a:solidFill>
                  <a:schemeClr val="dk1"/>
                </a:solidFill>
                <a:latin typeface="Calibri"/>
                <a:ea typeface="Calibri"/>
                <a:cs typeface="Calibri"/>
                <a:sym typeface="Calibri"/>
              </a:rPr>
              <a:t>We have re-designed an online store for clothes. </a:t>
            </a:r>
            <a:endParaRPr sz="1500">
              <a:solidFill>
                <a:schemeClr val="dk1"/>
              </a:solidFill>
              <a:latin typeface="Calibri"/>
              <a:ea typeface="Calibri"/>
              <a:cs typeface="Calibri"/>
              <a:sym typeface="Calibri"/>
            </a:endParaRPr>
          </a:p>
          <a:p>
            <a:pPr>
              <a:buSzPts val="2344"/>
            </a:pPr>
            <a:endParaRPr sz="1500" b="1">
              <a:solidFill>
                <a:schemeClr val="dk1"/>
              </a:solidFill>
              <a:latin typeface="Calibri"/>
              <a:ea typeface="Calibri"/>
              <a:cs typeface="Calibri"/>
              <a:sym typeface="Calibri"/>
            </a:endParaRPr>
          </a:p>
          <a:p>
            <a:pPr>
              <a:buSzPts val="2344"/>
            </a:pPr>
            <a:r>
              <a:rPr lang="en-US" sz="1500" b="1">
                <a:solidFill>
                  <a:schemeClr val="dk1"/>
                </a:solidFill>
                <a:latin typeface="Calibri"/>
                <a:ea typeface="Calibri"/>
                <a:cs typeface="Calibri"/>
                <a:sym typeface="Calibri"/>
              </a:rPr>
              <a:t>What are some good tasks to evaluate our design? </a:t>
            </a:r>
            <a:endParaRPr sz="1500" b="1">
              <a:solidFill>
                <a:schemeClr val="dk1"/>
              </a:solidFill>
              <a:latin typeface="Calibri"/>
              <a:ea typeface="Calibri"/>
              <a:cs typeface="Calibri"/>
              <a:sym typeface="Calibri"/>
            </a:endParaRPr>
          </a:p>
          <a:p>
            <a:pPr>
              <a:buSzPts val="2344"/>
            </a:pPr>
            <a:endParaRPr sz="500">
              <a:solidFill>
                <a:schemeClr val="dk1"/>
              </a:solidFill>
              <a:latin typeface="Calibri"/>
              <a:ea typeface="Calibri"/>
              <a:cs typeface="Calibri"/>
              <a:sym typeface="Calibri"/>
            </a:endParaRPr>
          </a:p>
          <a:p>
            <a:pPr marL="342900" indent="342900">
              <a:buSzPts val="1800"/>
            </a:pPr>
            <a:endParaRPr sz="800"/>
          </a:p>
        </p:txBody>
      </p:sp>
    </p:spTree>
    <p:extLst>
      <p:ext uri="{BB962C8B-B14F-4D97-AF65-F5344CB8AC3E}">
        <p14:creationId xmlns:p14="http://schemas.microsoft.com/office/powerpoint/2010/main" val="813772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51" descr="A picture containing text, person, screenshot&#10;&#10;Description automatically generated"/>
          <p:cNvPicPr preferRelativeResize="0"/>
          <p:nvPr/>
        </p:nvPicPr>
        <p:blipFill rotWithShape="1">
          <a:blip r:embed="rId3">
            <a:alphaModFix/>
          </a:blip>
          <a:srcRect/>
          <a:stretch/>
        </p:blipFill>
        <p:spPr>
          <a:xfrm>
            <a:off x="3847878" y="1219840"/>
            <a:ext cx="5073226" cy="2616353"/>
          </a:xfrm>
          <a:prstGeom prst="rect">
            <a:avLst/>
          </a:prstGeom>
          <a:noFill/>
          <a:ln>
            <a:noFill/>
          </a:ln>
        </p:spPr>
      </p:pic>
      <p:sp>
        <p:nvSpPr>
          <p:cNvPr id="312" name="Google Shape;312;p51"/>
          <p:cNvSpPr txBox="1"/>
          <p:nvPr/>
        </p:nvSpPr>
        <p:spPr>
          <a:xfrm>
            <a:off x="3847878" y="159962"/>
            <a:ext cx="5073300" cy="946383"/>
          </a:xfrm>
          <a:prstGeom prst="rect">
            <a:avLst/>
          </a:prstGeom>
          <a:noFill/>
          <a:ln>
            <a:noFill/>
          </a:ln>
        </p:spPr>
        <p:txBody>
          <a:bodyPr spcFirstLastPara="1" wrap="square" lIns="68569" tIns="34275" rIns="68569" bIns="34275" anchor="t" anchorCtr="0">
            <a:spAutoFit/>
          </a:bodyPr>
          <a:lstStyle/>
          <a:p>
            <a:pPr>
              <a:buSzPts val="3200"/>
            </a:pPr>
            <a:r>
              <a:rPr lang="en-US" sz="2300">
                <a:solidFill>
                  <a:schemeClr val="dk1"/>
                </a:solidFill>
                <a:latin typeface="Calibri"/>
                <a:ea typeface="Calibri"/>
                <a:cs typeface="Calibri"/>
                <a:sym typeface="Calibri"/>
              </a:rPr>
              <a:t>A </a:t>
            </a:r>
            <a:r>
              <a:rPr lang="en-US" sz="2300" b="1">
                <a:solidFill>
                  <a:schemeClr val="dk1"/>
                </a:solidFill>
                <a:latin typeface="Calibri"/>
                <a:ea typeface="Calibri"/>
                <a:cs typeface="Calibri"/>
                <a:sym typeface="Calibri"/>
              </a:rPr>
              <a:t>well-designed task</a:t>
            </a:r>
            <a:r>
              <a:rPr lang="en-US" sz="2300">
                <a:solidFill>
                  <a:schemeClr val="dk1"/>
                </a:solidFill>
                <a:latin typeface="Calibri"/>
                <a:ea typeface="Calibri"/>
                <a:cs typeface="Calibri"/>
                <a:sym typeface="Calibri"/>
              </a:rPr>
              <a:t> tells the user: </a:t>
            </a:r>
            <a:endParaRPr sz="2300">
              <a:solidFill>
                <a:schemeClr val="dk1"/>
              </a:solidFill>
              <a:latin typeface="Calibri"/>
              <a:ea typeface="Calibri"/>
              <a:cs typeface="Calibri"/>
              <a:sym typeface="Calibri"/>
            </a:endParaRPr>
          </a:p>
          <a:p>
            <a:pPr marL="342900" indent="-276225">
              <a:buClr>
                <a:schemeClr val="dk1"/>
              </a:buClr>
              <a:buSzPts val="2200"/>
              <a:buFont typeface="Calibri"/>
              <a:buChar char="●"/>
            </a:pPr>
            <a:r>
              <a:rPr lang="en-US" sz="1700" i="1">
                <a:solidFill>
                  <a:schemeClr val="dk1"/>
                </a:solidFill>
                <a:latin typeface="Calibri"/>
                <a:ea typeface="Calibri"/>
                <a:cs typeface="Calibri"/>
                <a:sym typeface="Calibri"/>
              </a:rPr>
              <a:t>what </a:t>
            </a:r>
            <a:r>
              <a:rPr lang="en-US" sz="1700" i="1" u="sng">
                <a:solidFill>
                  <a:schemeClr val="dk1"/>
                </a:solidFill>
                <a:latin typeface="Calibri"/>
                <a:ea typeface="Calibri"/>
                <a:cs typeface="Calibri"/>
                <a:sym typeface="Calibri"/>
              </a:rPr>
              <a:t>they need to</a:t>
            </a:r>
            <a:r>
              <a:rPr lang="en-US" sz="1700" i="1">
                <a:solidFill>
                  <a:schemeClr val="dk1"/>
                </a:solidFill>
                <a:latin typeface="Calibri"/>
                <a:ea typeface="Calibri"/>
                <a:cs typeface="Calibri"/>
                <a:sym typeface="Calibri"/>
              </a:rPr>
              <a:t> do </a:t>
            </a:r>
            <a:endParaRPr sz="1700" i="1">
              <a:solidFill>
                <a:schemeClr val="dk1"/>
              </a:solidFill>
              <a:latin typeface="Calibri"/>
              <a:ea typeface="Calibri"/>
              <a:cs typeface="Calibri"/>
              <a:sym typeface="Calibri"/>
            </a:endParaRPr>
          </a:p>
          <a:p>
            <a:pPr marL="342900" indent="-276225">
              <a:buClr>
                <a:schemeClr val="dk1"/>
              </a:buClr>
              <a:buSzPts val="2200"/>
              <a:buFont typeface="Calibri"/>
              <a:buChar char="●"/>
            </a:pPr>
            <a:r>
              <a:rPr lang="en-US" sz="1700" i="1" u="sng">
                <a:solidFill>
                  <a:schemeClr val="dk1"/>
                </a:solidFill>
                <a:latin typeface="Calibri"/>
                <a:ea typeface="Calibri"/>
                <a:cs typeface="Calibri"/>
                <a:sym typeface="Calibri"/>
              </a:rPr>
              <a:t>without how to</a:t>
            </a:r>
            <a:r>
              <a:rPr lang="en-US" sz="1700" i="1">
                <a:solidFill>
                  <a:schemeClr val="dk1"/>
                </a:solidFill>
                <a:latin typeface="Calibri"/>
                <a:ea typeface="Calibri"/>
                <a:cs typeface="Calibri"/>
                <a:sym typeface="Calibri"/>
              </a:rPr>
              <a:t> do it</a:t>
            </a:r>
            <a:endParaRPr sz="300" i="1"/>
          </a:p>
        </p:txBody>
      </p:sp>
      <p:sp>
        <p:nvSpPr>
          <p:cNvPr id="313" name="Google Shape;313;p51"/>
          <p:cNvSpPr/>
          <p:nvPr/>
        </p:nvSpPr>
        <p:spPr>
          <a:xfrm>
            <a:off x="0" y="0"/>
            <a:ext cx="3044250" cy="5143500"/>
          </a:xfrm>
          <a:prstGeom prst="rect">
            <a:avLst/>
          </a:prstGeom>
          <a:solidFill>
            <a:srgbClr val="404040"/>
          </a:solidFill>
          <a:ln>
            <a:noFill/>
          </a:ln>
        </p:spPr>
        <p:txBody>
          <a:bodyPr spcFirstLastPara="1" wrap="square" lIns="68569" tIns="34275" rIns="68569" bIns="34275"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314" name="Google Shape;314;p51"/>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Autofit/>
          </a:bodyPr>
          <a:lstStyle/>
          <a:p>
            <a:pPr>
              <a:buClr>
                <a:schemeClr val="lt1"/>
              </a:buClr>
              <a:buSzPts val="4000"/>
            </a:pPr>
            <a:r>
              <a:rPr lang="en-US" sz="3000" b="1" dirty="0">
                <a:solidFill>
                  <a:schemeClr val="tx1"/>
                </a:solidFill>
              </a:rPr>
              <a:t>Heuristic Evaluation</a:t>
            </a:r>
            <a:endParaRPr sz="3000" b="1" dirty="0">
              <a:solidFill>
                <a:schemeClr val="tx1"/>
              </a:solidFill>
            </a:endParaRPr>
          </a:p>
          <a:p>
            <a:pPr>
              <a:buClr>
                <a:schemeClr val="lt1"/>
              </a:buClr>
              <a:buSzPts val="4000"/>
            </a:pPr>
            <a:r>
              <a:rPr lang="en-US" sz="3000" b="1" dirty="0">
                <a:solidFill>
                  <a:schemeClr val="tx1"/>
                </a:solidFill>
              </a:rPr>
              <a:t>(HE) </a:t>
            </a:r>
            <a:endParaRPr sz="3000" b="1" dirty="0">
              <a:solidFill>
                <a:schemeClr val="tx1"/>
              </a:solidFill>
            </a:endParaRPr>
          </a:p>
          <a:p>
            <a:pPr>
              <a:buClr>
                <a:schemeClr val="lt1"/>
              </a:buClr>
              <a:buSzPts val="4000"/>
            </a:pPr>
            <a:endParaRPr sz="3000" b="1" dirty="0">
              <a:solidFill>
                <a:schemeClr val="tx1"/>
              </a:solidFill>
            </a:endParaRPr>
          </a:p>
          <a:p>
            <a:pPr>
              <a:buClr>
                <a:schemeClr val="lt1"/>
              </a:buClr>
              <a:buSzPts val="4000"/>
            </a:pPr>
            <a:r>
              <a:rPr lang="en-US" sz="2300" dirty="0">
                <a:solidFill>
                  <a:schemeClr val="tx1"/>
                </a:solidFill>
              </a:rPr>
              <a:t>How?</a:t>
            </a:r>
            <a:endParaRPr sz="2300" b="1" dirty="0">
              <a:solidFill>
                <a:schemeClr val="tx1"/>
              </a:solidFill>
            </a:endParaRPr>
          </a:p>
          <a:p>
            <a:pPr>
              <a:buClr>
                <a:schemeClr val="lt1"/>
              </a:buClr>
              <a:buSzPts val="4000"/>
            </a:pPr>
            <a:endParaRPr sz="2300" b="1" dirty="0">
              <a:solidFill>
                <a:schemeClr val="tx1"/>
              </a:solidFill>
            </a:endParaRPr>
          </a:p>
          <a:p>
            <a:pPr>
              <a:buClr>
                <a:schemeClr val="lt1"/>
              </a:buClr>
              <a:buSzPts val="4000"/>
            </a:pPr>
            <a:r>
              <a:rPr lang="en-US" sz="2300" dirty="0">
                <a:solidFill>
                  <a:schemeClr val="tx1"/>
                </a:solidFill>
              </a:rPr>
              <a:t>→ Create a Task</a:t>
            </a:r>
            <a:endParaRPr sz="3000" b="1" dirty="0">
              <a:solidFill>
                <a:schemeClr val="tx1"/>
              </a:solidFill>
            </a:endParaRPr>
          </a:p>
        </p:txBody>
      </p:sp>
      <p:pic>
        <p:nvPicPr>
          <p:cNvPr id="315" name="Google Shape;315;p51"/>
          <p:cNvPicPr preferRelativeResize="0"/>
          <p:nvPr/>
        </p:nvPicPr>
        <p:blipFill rotWithShape="1">
          <a:blip r:embed="rId4">
            <a:alphaModFix/>
          </a:blip>
          <a:srcRect r="16394"/>
          <a:stretch/>
        </p:blipFill>
        <p:spPr>
          <a:xfrm>
            <a:off x="3847875" y="1219838"/>
            <a:ext cx="5073301" cy="2616356"/>
          </a:xfrm>
          <a:prstGeom prst="rect">
            <a:avLst/>
          </a:prstGeom>
          <a:noFill/>
          <a:ln w="19050" cap="flat" cmpd="sng">
            <a:solidFill>
              <a:schemeClr val="dk2"/>
            </a:solidFill>
            <a:prstDash val="solid"/>
            <a:round/>
            <a:headEnd type="none" w="sm" len="sm"/>
            <a:tailEnd type="none" w="sm" len="sm"/>
          </a:ln>
        </p:spPr>
      </p:pic>
      <p:sp>
        <p:nvSpPr>
          <p:cNvPr id="316" name="Google Shape;316;p51"/>
          <p:cNvSpPr txBox="1"/>
          <p:nvPr/>
        </p:nvSpPr>
        <p:spPr>
          <a:xfrm>
            <a:off x="4179150" y="3876525"/>
            <a:ext cx="4559850" cy="823272"/>
          </a:xfrm>
          <a:prstGeom prst="rect">
            <a:avLst/>
          </a:prstGeom>
          <a:noFill/>
          <a:ln>
            <a:noFill/>
          </a:ln>
        </p:spPr>
        <p:txBody>
          <a:bodyPr spcFirstLastPara="1" wrap="square" lIns="68569" tIns="34275" rIns="68569" bIns="34275" anchor="t" anchorCtr="0">
            <a:spAutoFit/>
          </a:bodyPr>
          <a:lstStyle/>
          <a:p>
            <a:pPr>
              <a:buSzPts val="2344"/>
            </a:pPr>
            <a:r>
              <a:rPr lang="en-US" sz="1800" b="1" dirty="0">
                <a:solidFill>
                  <a:schemeClr val="dk1"/>
                </a:solidFill>
                <a:latin typeface="Calibri"/>
                <a:ea typeface="Calibri"/>
                <a:cs typeface="Calibri"/>
                <a:sym typeface="Calibri"/>
              </a:rPr>
              <a:t>✅ </a:t>
            </a:r>
            <a:r>
              <a:rPr lang="en-US" sz="1800" dirty="0">
                <a:solidFill>
                  <a:schemeClr val="dk1"/>
                </a:solidFill>
                <a:latin typeface="Calibri"/>
                <a:ea typeface="Calibri"/>
                <a:cs typeface="Calibri"/>
                <a:sym typeface="Calibri"/>
              </a:rPr>
              <a:t>You want to purchase a new shirt for your mother.</a:t>
            </a:r>
            <a:endParaRPr sz="1800" dirty="0">
              <a:solidFill>
                <a:schemeClr val="dk1"/>
              </a:solidFill>
              <a:latin typeface="Calibri"/>
              <a:ea typeface="Calibri"/>
              <a:cs typeface="Calibri"/>
              <a:sym typeface="Calibri"/>
            </a:endParaRPr>
          </a:p>
          <a:p>
            <a:pPr>
              <a:buSzPts val="2344"/>
            </a:pPr>
            <a:endParaRPr sz="500" dirty="0">
              <a:solidFill>
                <a:schemeClr val="dk1"/>
              </a:solidFill>
              <a:latin typeface="Calibri"/>
              <a:ea typeface="Calibri"/>
              <a:cs typeface="Calibri"/>
              <a:sym typeface="Calibri"/>
            </a:endParaRPr>
          </a:p>
          <a:p>
            <a:pPr marL="342900" indent="342900">
              <a:buSzPts val="1800"/>
            </a:pPr>
            <a:endParaRPr sz="800" dirty="0"/>
          </a:p>
        </p:txBody>
      </p:sp>
    </p:spTree>
    <p:extLst>
      <p:ext uri="{BB962C8B-B14F-4D97-AF65-F5344CB8AC3E}">
        <p14:creationId xmlns:p14="http://schemas.microsoft.com/office/powerpoint/2010/main" val="472481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52" descr="A picture containing text, person, screenshot&#10;&#10;Description automatically generated"/>
          <p:cNvPicPr preferRelativeResize="0"/>
          <p:nvPr/>
        </p:nvPicPr>
        <p:blipFill rotWithShape="1">
          <a:blip r:embed="rId3">
            <a:alphaModFix/>
          </a:blip>
          <a:srcRect/>
          <a:stretch/>
        </p:blipFill>
        <p:spPr>
          <a:xfrm>
            <a:off x="3847878" y="1219840"/>
            <a:ext cx="5073226" cy="2616353"/>
          </a:xfrm>
          <a:prstGeom prst="rect">
            <a:avLst/>
          </a:prstGeom>
          <a:noFill/>
          <a:ln>
            <a:noFill/>
          </a:ln>
        </p:spPr>
      </p:pic>
      <p:sp>
        <p:nvSpPr>
          <p:cNvPr id="322" name="Google Shape;322;p52"/>
          <p:cNvSpPr txBox="1"/>
          <p:nvPr/>
        </p:nvSpPr>
        <p:spPr>
          <a:xfrm>
            <a:off x="3847878" y="159962"/>
            <a:ext cx="5073300" cy="946383"/>
          </a:xfrm>
          <a:prstGeom prst="rect">
            <a:avLst/>
          </a:prstGeom>
          <a:noFill/>
          <a:ln>
            <a:noFill/>
          </a:ln>
        </p:spPr>
        <p:txBody>
          <a:bodyPr spcFirstLastPara="1" wrap="square" lIns="68569" tIns="34275" rIns="68569" bIns="34275" anchor="t" anchorCtr="0">
            <a:spAutoFit/>
          </a:bodyPr>
          <a:lstStyle/>
          <a:p>
            <a:pPr>
              <a:buSzPts val="3200"/>
            </a:pPr>
            <a:r>
              <a:rPr lang="en-US" sz="2300">
                <a:solidFill>
                  <a:schemeClr val="dk1"/>
                </a:solidFill>
                <a:latin typeface="Calibri"/>
                <a:ea typeface="Calibri"/>
                <a:cs typeface="Calibri"/>
                <a:sym typeface="Calibri"/>
              </a:rPr>
              <a:t>A </a:t>
            </a:r>
            <a:r>
              <a:rPr lang="en-US" sz="2300" b="1">
                <a:solidFill>
                  <a:schemeClr val="dk1"/>
                </a:solidFill>
                <a:latin typeface="Calibri"/>
                <a:ea typeface="Calibri"/>
                <a:cs typeface="Calibri"/>
                <a:sym typeface="Calibri"/>
              </a:rPr>
              <a:t>well-designed task</a:t>
            </a:r>
            <a:r>
              <a:rPr lang="en-US" sz="2300">
                <a:solidFill>
                  <a:schemeClr val="dk1"/>
                </a:solidFill>
                <a:latin typeface="Calibri"/>
                <a:ea typeface="Calibri"/>
                <a:cs typeface="Calibri"/>
                <a:sym typeface="Calibri"/>
              </a:rPr>
              <a:t> tells the user: </a:t>
            </a:r>
            <a:endParaRPr sz="2300">
              <a:solidFill>
                <a:schemeClr val="dk1"/>
              </a:solidFill>
              <a:latin typeface="Calibri"/>
              <a:ea typeface="Calibri"/>
              <a:cs typeface="Calibri"/>
              <a:sym typeface="Calibri"/>
            </a:endParaRPr>
          </a:p>
          <a:p>
            <a:pPr marL="342900" indent="-276225">
              <a:buClr>
                <a:schemeClr val="dk1"/>
              </a:buClr>
              <a:buSzPts val="2200"/>
              <a:buFont typeface="Calibri"/>
              <a:buChar char="●"/>
            </a:pPr>
            <a:r>
              <a:rPr lang="en-US" sz="1700" i="1">
                <a:solidFill>
                  <a:schemeClr val="dk1"/>
                </a:solidFill>
                <a:latin typeface="Calibri"/>
                <a:ea typeface="Calibri"/>
                <a:cs typeface="Calibri"/>
                <a:sym typeface="Calibri"/>
              </a:rPr>
              <a:t>what </a:t>
            </a:r>
            <a:r>
              <a:rPr lang="en-US" sz="1700" i="1" u="sng">
                <a:solidFill>
                  <a:schemeClr val="dk1"/>
                </a:solidFill>
                <a:latin typeface="Calibri"/>
                <a:ea typeface="Calibri"/>
                <a:cs typeface="Calibri"/>
                <a:sym typeface="Calibri"/>
              </a:rPr>
              <a:t>they need to</a:t>
            </a:r>
            <a:r>
              <a:rPr lang="en-US" sz="1700" i="1">
                <a:solidFill>
                  <a:schemeClr val="dk1"/>
                </a:solidFill>
                <a:latin typeface="Calibri"/>
                <a:ea typeface="Calibri"/>
                <a:cs typeface="Calibri"/>
                <a:sym typeface="Calibri"/>
              </a:rPr>
              <a:t> do </a:t>
            </a:r>
            <a:endParaRPr sz="1700" i="1">
              <a:solidFill>
                <a:schemeClr val="dk1"/>
              </a:solidFill>
              <a:latin typeface="Calibri"/>
              <a:ea typeface="Calibri"/>
              <a:cs typeface="Calibri"/>
              <a:sym typeface="Calibri"/>
            </a:endParaRPr>
          </a:p>
          <a:p>
            <a:pPr marL="342900" indent="-276225">
              <a:buClr>
                <a:schemeClr val="dk1"/>
              </a:buClr>
              <a:buSzPts val="2200"/>
              <a:buFont typeface="Calibri"/>
              <a:buChar char="●"/>
            </a:pPr>
            <a:r>
              <a:rPr lang="en-US" sz="1700" i="1" u="sng">
                <a:solidFill>
                  <a:schemeClr val="dk1"/>
                </a:solidFill>
                <a:latin typeface="Calibri"/>
                <a:ea typeface="Calibri"/>
                <a:cs typeface="Calibri"/>
                <a:sym typeface="Calibri"/>
              </a:rPr>
              <a:t>without how to</a:t>
            </a:r>
            <a:r>
              <a:rPr lang="en-US" sz="1700" i="1">
                <a:solidFill>
                  <a:schemeClr val="dk1"/>
                </a:solidFill>
                <a:latin typeface="Calibri"/>
                <a:ea typeface="Calibri"/>
                <a:cs typeface="Calibri"/>
                <a:sym typeface="Calibri"/>
              </a:rPr>
              <a:t> do it</a:t>
            </a:r>
            <a:endParaRPr sz="300" i="1"/>
          </a:p>
        </p:txBody>
      </p:sp>
      <p:sp>
        <p:nvSpPr>
          <p:cNvPr id="323" name="Google Shape;323;p52"/>
          <p:cNvSpPr/>
          <p:nvPr/>
        </p:nvSpPr>
        <p:spPr>
          <a:xfrm>
            <a:off x="0" y="0"/>
            <a:ext cx="3044250" cy="5143500"/>
          </a:xfrm>
          <a:prstGeom prst="rect">
            <a:avLst/>
          </a:prstGeom>
          <a:solidFill>
            <a:srgbClr val="404040"/>
          </a:solidFill>
          <a:ln>
            <a:noFill/>
          </a:ln>
        </p:spPr>
        <p:txBody>
          <a:bodyPr spcFirstLastPara="1" wrap="square" lIns="68569" tIns="34275" rIns="68569" bIns="34275"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324" name="Google Shape;324;p52"/>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Autofit/>
          </a:bodyPr>
          <a:lstStyle/>
          <a:p>
            <a:pPr>
              <a:buClr>
                <a:schemeClr val="lt1"/>
              </a:buClr>
              <a:buSzPts val="4000"/>
            </a:pPr>
            <a:r>
              <a:rPr lang="en-US" sz="3000" b="1" dirty="0">
                <a:solidFill>
                  <a:schemeClr val="tx1"/>
                </a:solidFill>
              </a:rPr>
              <a:t>Heuristic Evaluation</a:t>
            </a:r>
            <a:endParaRPr sz="3000" b="1" dirty="0">
              <a:solidFill>
                <a:schemeClr val="tx1"/>
              </a:solidFill>
            </a:endParaRPr>
          </a:p>
          <a:p>
            <a:pPr>
              <a:buClr>
                <a:schemeClr val="lt1"/>
              </a:buClr>
              <a:buSzPts val="4000"/>
            </a:pPr>
            <a:r>
              <a:rPr lang="en-US" sz="3000" b="1" dirty="0">
                <a:solidFill>
                  <a:schemeClr val="tx1"/>
                </a:solidFill>
              </a:rPr>
              <a:t>(HE) </a:t>
            </a:r>
            <a:endParaRPr sz="3000" b="1" dirty="0">
              <a:solidFill>
                <a:schemeClr val="tx1"/>
              </a:solidFill>
            </a:endParaRPr>
          </a:p>
          <a:p>
            <a:pPr>
              <a:buClr>
                <a:schemeClr val="lt1"/>
              </a:buClr>
              <a:buSzPts val="4000"/>
            </a:pPr>
            <a:endParaRPr sz="3000" b="1" dirty="0">
              <a:solidFill>
                <a:schemeClr val="tx1"/>
              </a:solidFill>
            </a:endParaRPr>
          </a:p>
          <a:p>
            <a:pPr>
              <a:buClr>
                <a:schemeClr val="lt1"/>
              </a:buClr>
              <a:buSzPts val="4000"/>
            </a:pPr>
            <a:r>
              <a:rPr lang="en-US" sz="2300" dirty="0">
                <a:solidFill>
                  <a:schemeClr val="tx1"/>
                </a:solidFill>
              </a:rPr>
              <a:t>How?</a:t>
            </a:r>
            <a:endParaRPr sz="2300" b="1" dirty="0">
              <a:solidFill>
                <a:schemeClr val="tx1"/>
              </a:solidFill>
            </a:endParaRPr>
          </a:p>
          <a:p>
            <a:pPr>
              <a:buClr>
                <a:schemeClr val="lt1"/>
              </a:buClr>
              <a:buSzPts val="4000"/>
            </a:pPr>
            <a:endParaRPr sz="2300" b="1" dirty="0">
              <a:solidFill>
                <a:schemeClr val="tx1"/>
              </a:solidFill>
            </a:endParaRPr>
          </a:p>
          <a:p>
            <a:pPr>
              <a:buClr>
                <a:schemeClr val="lt1"/>
              </a:buClr>
              <a:buSzPts val="4000"/>
            </a:pPr>
            <a:r>
              <a:rPr lang="en-US" sz="2300" dirty="0">
                <a:solidFill>
                  <a:schemeClr val="tx1"/>
                </a:solidFill>
              </a:rPr>
              <a:t>→ Create a Task</a:t>
            </a:r>
            <a:endParaRPr sz="3000" b="1" dirty="0">
              <a:solidFill>
                <a:schemeClr val="tx1"/>
              </a:solidFill>
            </a:endParaRPr>
          </a:p>
        </p:txBody>
      </p:sp>
      <p:pic>
        <p:nvPicPr>
          <p:cNvPr id="325" name="Google Shape;325;p52"/>
          <p:cNvPicPr preferRelativeResize="0"/>
          <p:nvPr/>
        </p:nvPicPr>
        <p:blipFill rotWithShape="1">
          <a:blip r:embed="rId4">
            <a:alphaModFix/>
          </a:blip>
          <a:srcRect r="16394"/>
          <a:stretch/>
        </p:blipFill>
        <p:spPr>
          <a:xfrm>
            <a:off x="3847875" y="1219838"/>
            <a:ext cx="5073301" cy="2616356"/>
          </a:xfrm>
          <a:prstGeom prst="rect">
            <a:avLst/>
          </a:prstGeom>
          <a:noFill/>
          <a:ln w="19050" cap="flat" cmpd="sng">
            <a:solidFill>
              <a:schemeClr val="dk2"/>
            </a:solidFill>
            <a:prstDash val="solid"/>
            <a:round/>
            <a:headEnd type="none" w="sm" len="sm"/>
            <a:tailEnd type="none" w="sm" len="sm"/>
          </a:ln>
        </p:spPr>
      </p:pic>
      <p:pic>
        <p:nvPicPr>
          <p:cNvPr id="326" name="Google Shape;326;p52"/>
          <p:cNvPicPr preferRelativeResize="0"/>
          <p:nvPr/>
        </p:nvPicPr>
        <p:blipFill rotWithShape="1">
          <a:blip r:embed="rId5">
            <a:alphaModFix/>
          </a:blip>
          <a:srcRect r="25484"/>
          <a:stretch/>
        </p:blipFill>
        <p:spPr>
          <a:xfrm>
            <a:off x="3847875" y="1219838"/>
            <a:ext cx="5073224" cy="2616357"/>
          </a:xfrm>
          <a:prstGeom prst="rect">
            <a:avLst/>
          </a:prstGeom>
          <a:noFill/>
          <a:ln w="19050" cap="flat" cmpd="sng">
            <a:solidFill>
              <a:schemeClr val="dk2"/>
            </a:solidFill>
            <a:prstDash val="solid"/>
            <a:round/>
            <a:headEnd type="none" w="sm" len="sm"/>
            <a:tailEnd type="none" w="sm" len="sm"/>
          </a:ln>
        </p:spPr>
      </p:pic>
      <p:sp>
        <p:nvSpPr>
          <p:cNvPr id="327" name="Google Shape;327;p52"/>
          <p:cNvSpPr txBox="1"/>
          <p:nvPr/>
        </p:nvSpPr>
        <p:spPr>
          <a:xfrm>
            <a:off x="4179150" y="3876525"/>
            <a:ext cx="4559850" cy="1346492"/>
          </a:xfrm>
          <a:prstGeom prst="rect">
            <a:avLst/>
          </a:prstGeom>
          <a:noFill/>
          <a:ln>
            <a:noFill/>
          </a:ln>
        </p:spPr>
        <p:txBody>
          <a:bodyPr spcFirstLastPara="1" wrap="square" lIns="68569" tIns="34275" rIns="68569" bIns="34275" anchor="t" anchorCtr="0">
            <a:spAutoFit/>
          </a:bodyPr>
          <a:lstStyle/>
          <a:p>
            <a:pPr>
              <a:buSzPts val="2344"/>
            </a:pPr>
            <a:r>
              <a:rPr lang="en-US" b="1" dirty="0">
                <a:solidFill>
                  <a:schemeClr val="dk1"/>
                </a:solidFill>
                <a:latin typeface="Calibri"/>
                <a:ea typeface="Calibri"/>
                <a:cs typeface="Calibri"/>
                <a:sym typeface="Calibri"/>
              </a:rPr>
              <a:t>✅ </a:t>
            </a:r>
            <a:r>
              <a:rPr lang="en-US" dirty="0">
                <a:solidFill>
                  <a:schemeClr val="dk1"/>
                </a:solidFill>
                <a:latin typeface="Calibri"/>
                <a:ea typeface="Calibri"/>
                <a:cs typeface="Calibri"/>
                <a:sym typeface="Calibri"/>
              </a:rPr>
              <a:t>You want to purchase a new shirt for your mother.</a:t>
            </a:r>
            <a:endParaRPr dirty="0">
              <a:solidFill>
                <a:schemeClr val="dk1"/>
              </a:solidFill>
              <a:latin typeface="Calibri"/>
              <a:ea typeface="Calibri"/>
              <a:cs typeface="Calibri"/>
              <a:sym typeface="Calibri"/>
            </a:endParaRPr>
          </a:p>
          <a:p>
            <a:pPr>
              <a:buSzPts val="2344"/>
            </a:pPr>
            <a:endParaRPr dirty="0">
              <a:solidFill>
                <a:schemeClr val="dk1"/>
              </a:solidFill>
              <a:latin typeface="Calibri"/>
              <a:ea typeface="Calibri"/>
              <a:cs typeface="Calibri"/>
              <a:sym typeface="Calibri"/>
            </a:endParaRPr>
          </a:p>
          <a:p>
            <a:pPr>
              <a:buSzPts val="2344"/>
            </a:pPr>
            <a:r>
              <a:rPr lang="en-US" b="1" dirty="0">
                <a:solidFill>
                  <a:schemeClr val="dk1"/>
                </a:solidFill>
                <a:latin typeface="Calibri"/>
                <a:ea typeface="Calibri"/>
                <a:cs typeface="Calibri"/>
                <a:sym typeface="Calibri"/>
              </a:rPr>
              <a:t>✅✅ </a:t>
            </a:r>
            <a:r>
              <a:rPr lang="en-US" dirty="0">
                <a:solidFill>
                  <a:schemeClr val="dk1"/>
                </a:solidFill>
                <a:latin typeface="Calibri"/>
                <a:ea typeface="Calibri"/>
                <a:cs typeface="Calibri"/>
                <a:sym typeface="Calibri"/>
              </a:rPr>
              <a:t>You want to purchase a new blue shirt for your mother but you only have $25 Dollar to spent. She wears size M.</a:t>
            </a:r>
            <a:endParaRPr dirty="0">
              <a:solidFill>
                <a:schemeClr val="dk1"/>
              </a:solidFill>
              <a:latin typeface="Calibri"/>
              <a:ea typeface="Calibri"/>
              <a:cs typeface="Calibri"/>
              <a:sym typeface="Calibri"/>
            </a:endParaRPr>
          </a:p>
          <a:p>
            <a:pPr>
              <a:buSzPts val="1800"/>
            </a:pPr>
            <a:endParaRPr sz="500" dirty="0"/>
          </a:p>
          <a:p>
            <a:pPr marL="342900" indent="342900">
              <a:buSzPts val="1800"/>
            </a:pPr>
            <a:endParaRPr sz="800" dirty="0"/>
          </a:p>
        </p:txBody>
      </p:sp>
    </p:spTree>
    <p:extLst>
      <p:ext uri="{BB962C8B-B14F-4D97-AF65-F5344CB8AC3E}">
        <p14:creationId xmlns:p14="http://schemas.microsoft.com/office/powerpoint/2010/main" val="4198067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Google Shape;333;p53"/>
          <p:cNvSpPr txBox="1"/>
          <p:nvPr/>
        </p:nvSpPr>
        <p:spPr>
          <a:xfrm>
            <a:off x="3556000" y="3561836"/>
            <a:ext cx="5183000" cy="1577325"/>
          </a:xfrm>
          <a:prstGeom prst="rect">
            <a:avLst/>
          </a:prstGeom>
          <a:noFill/>
          <a:ln>
            <a:noFill/>
          </a:ln>
        </p:spPr>
        <p:txBody>
          <a:bodyPr spcFirstLastPara="1" wrap="square" lIns="68569" tIns="34275" rIns="68569" bIns="34275" anchor="t" anchorCtr="0">
            <a:spAutoFit/>
          </a:bodyPr>
          <a:lstStyle/>
          <a:p>
            <a:pPr>
              <a:buSzPts val="2344"/>
            </a:pPr>
            <a:r>
              <a:rPr lang="en-US" b="1" dirty="0">
                <a:solidFill>
                  <a:schemeClr val="dk1"/>
                </a:solidFill>
                <a:latin typeface="Calibri"/>
                <a:ea typeface="Calibri"/>
                <a:cs typeface="Calibri"/>
                <a:sym typeface="Calibri"/>
              </a:rPr>
              <a:t>✅ </a:t>
            </a:r>
            <a:r>
              <a:rPr lang="en-US" dirty="0">
                <a:solidFill>
                  <a:schemeClr val="dk1"/>
                </a:solidFill>
                <a:latin typeface="Calibri"/>
                <a:ea typeface="Calibri"/>
                <a:cs typeface="Calibri"/>
                <a:sym typeface="Calibri"/>
              </a:rPr>
              <a:t>You want to purchase a new shirt for your mother.</a:t>
            </a:r>
            <a:endParaRPr dirty="0">
              <a:solidFill>
                <a:schemeClr val="dk1"/>
              </a:solidFill>
              <a:latin typeface="Calibri"/>
              <a:ea typeface="Calibri"/>
              <a:cs typeface="Calibri"/>
              <a:sym typeface="Calibri"/>
            </a:endParaRPr>
          </a:p>
          <a:p>
            <a:pPr>
              <a:buSzPts val="2344"/>
            </a:pPr>
            <a:endParaRPr dirty="0">
              <a:solidFill>
                <a:schemeClr val="dk1"/>
              </a:solidFill>
              <a:latin typeface="Calibri"/>
              <a:ea typeface="Calibri"/>
              <a:cs typeface="Calibri"/>
              <a:sym typeface="Calibri"/>
            </a:endParaRPr>
          </a:p>
          <a:p>
            <a:pPr>
              <a:buSzPts val="2344"/>
            </a:pPr>
            <a:r>
              <a:rPr lang="en-US" b="1" dirty="0">
                <a:solidFill>
                  <a:schemeClr val="dk1"/>
                </a:solidFill>
                <a:latin typeface="Calibri"/>
                <a:ea typeface="Calibri"/>
                <a:cs typeface="Calibri"/>
                <a:sym typeface="Calibri"/>
              </a:rPr>
              <a:t>✅✅ </a:t>
            </a:r>
            <a:r>
              <a:rPr lang="en-US" dirty="0">
                <a:solidFill>
                  <a:schemeClr val="dk1"/>
                </a:solidFill>
                <a:latin typeface="Calibri"/>
                <a:ea typeface="Calibri"/>
                <a:cs typeface="Calibri"/>
                <a:sym typeface="Calibri"/>
              </a:rPr>
              <a:t>You want to purchase a new blue shirt for your mother but you  only have $25 Dollar to spent. She wears size M.</a:t>
            </a:r>
            <a:endParaRPr dirty="0">
              <a:solidFill>
                <a:schemeClr val="dk1"/>
              </a:solidFill>
              <a:latin typeface="Calibri"/>
              <a:ea typeface="Calibri"/>
              <a:cs typeface="Calibri"/>
              <a:sym typeface="Calibri"/>
            </a:endParaRPr>
          </a:p>
          <a:p>
            <a:pPr>
              <a:buSzPts val="1800"/>
            </a:pPr>
            <a:endParaRPr dirty="0"/>
          </a:p>
          <a:p>
            <a:pPr>
              <a:buSzPts val="1800"/>
            </a:pPr>
            <a:r>
              <a:rPr lang="en-US" dirty="0">
                <a:solidFill>
                  <a:srgbClr val="FF0000"/>
                </a:solidFill>
                <a:latin typeface="Calibri"/>
                <a:ea typeface="Calibri"/>
                <a:cs typeface="Calibri"/>
                <a:sym typeface="Calibri"/>
              </a:rPr>
              <a:t>❌❌❌</a:t>
            </a:r>
            <a:r>
              <a:rPr lang="en-US" dirty="0">
                <a:solidFill>
                  <a:schemeClr val="dk1"/>
                </a:solidFill>
                <a:latin typeface="Calibri"/>
                <a:ea typeface="Calibri"/>
                <a:cs typeface="Calibri"/>
                <a:sym typeface="Calibri"/>
              </a:rPr>
              <a:t> Click on Search, type “women’s shirt” and click enter.  Then filter for size M, color blue and sort the results for below $25.</a:t>
            </a:r>
            <a:endParaRPr dirty="0"/>
          </a:p>
        </p:txBody>
      </p:sp>
      <p:sp>
        <p:nvSpPr>
          <p:cNvPr id="334" name="Google Shape;334;p53"/>
          <p:cNvSpPr txBox="1"/>
          <p:nvPr/>
        </p:nvSpPr>
        <p:spPr>
          <a:xfrm>
            <a:off x="3847878" y="159962"/>
            <a:ext cx="5073300" cy="946383"/>
          </a:xfrm>
          <a:prstGeom prst="rect">
            <a:avLst/>
          </a:prstGeom>
          <a:noFill/>
          <a:ln>
            <a:noFill/>
          </a:ln>
        </p:spPr>
        <p:txBody>
          <a:bodyPr spcFirstLastPara="1" wrap="square" lIns="68569" tIns="34275" rIns="68569" bIns="34275" anchor="t" anchorCtr="0">
            <a:spAutoFit/>
          </a:bodyPr>
          <a:lstStyle/>
          <a:p>
            <a:pPr>
              <a:buSzPts val="3200"/>
            </a:pPr>
            <a:r>
              <a:rPr lang="en-US" sz="2300">
                <a:solidFill>
                  <a:schemeClr val="dk1"/>
                </a:solidFill>
                <a:latin typeface="Calibri"/>
                <a:ea typeface="Calibri"/>
                <a:cs typeface="Calibri"/>
                <a:sym typeface="Calibri"/>
              </a:rPr>
              <a:t>A </a:t>
            </a:r>
            <a:r>
              <a:rPr lang="en-US" sz="2300" b="1">
                <a:solidFill>
                  <a:schemeClr val="dk1"/>
                </a:solidFill>
                <a:latin typeface="Calibri"/>
                <a:ea typeface="Calibri"/>
                <a:cs typeface="Calibri"/>
                <a:sym typeface="Calibri"/>
              </a:rPr>
              <a:t>well-designed task</a:t>
            </a:r>
            <a:r>
              <a:rPr lang="en-US" sz="2300">
                <a:solidFill>
                  <a:schemeClr val="dk1"/>
                </a:solidFill>
                <a:latin typeface="Calibri"/>
                <a:ea typeface="Calibri"/>
                <a:cs typeface="Calibri"/>
                <a:sym typeface="Calibri"/>
              </a:rPr>
              <a:t> tells the user: </a:t>
            </a:r>
            <a:endParaRPr sz="2300">
              <a:solidFill>
                <a:schemeClr val="dk1"/>
              </a:solidFill>
              <a:latin typeface="Calibri"/>
              <a:ea typeface="Calibri"/>
              <a:cs typeface="Calibri"/>
              <a:sym typeface="Calibri"/>
            </a:endParaRPr>
          </a:p>
          <a:p>
            <a:pPr marL="342900" indent="-276225">
              <a:buClr>
                <a:schemeClr val="dk1"/>
              </a:buClr>
              <a:buSzPts val="2200"/>
              <a:buFont typeface="Calibri"/>
              <a:buChar char="●"/>
            </a:pPr>
            <a:r>
              <a:rPr lang="en-US" sz="1700" i="1">
                <a:solidFill>
                  <a:schemeClr val="dk1"/>
                </a:solidFill>
                <a:latin typeface="Calibri"/>
                <a:ea typeface="Calibri"/>
                <a:cs typeface="Calibri"/>
                <a:sym typeface="Calibri"/>
              </a:rPr>
              <a:t>what </a:t>
            </a:r>
            <a:r>
              <a:rPr lang="en-US" sz="1700" i="1" u="sng">
                <a:solidFill>
                  <a:schemeClr val="dk1"/>
                </a:solidFill>
                <a:latin typeface="Calibri"/>
                <a:ea typeface="Calibri"/>
                <a:cs typeface="Calibri"/>
                <a:sym typeface="Calibri"/>
              </a:rPr>
              <a:t>they need to</a:t>
            </a:r>
            <a:r>
              <a:rPr lang="en-US" sz="1700" i="1">
                <a:solidFill>
                  <a:schemeClr val="dk1"/>
                </a:solidFill>
                <a:latin typeface="Calibri"/>
                <a:ea typeface="Calibri"/>
                <a:cs typeface="Calibri"/>
                <a:sym typeface="Calibri"/>
              </a:rPr>
              <a:t> do </a:t>
            </a:r>
            <a:endParaRPr sz="1700" i="1">
              <a:solidFill>
                <a:schemeClr val="dk1"/>
              </a:solidFill>
              <a:latin typeface="Calibri"/>
              <a:ea typeface="Calibri"/>
              <a:cs typeface="Calibri"/>
              <a:sym typeface="Calibri"/>
            </a:endParaRPr>
          </a:p>
          <a:p>
            <a:pPr marL="342900" indent="-276225">
              <a:buClr>
                <a:schemeClr val="dk1"/>
              </a:buClr>
              <a:buSzPts val="2200"/>
              <a:buFont typeface="Calibri"/>
              <a:buChar char="●"/>
            </a:pPr>
            <a:r>
              <a:rPr lang="en-US" sz="1700" i="1" u="sng">
                <a:solidFill>
                  <a:schemeClr val="dk1"/>
                </a:solidFill>
                <a:latin typeface="Calibri"/>
                <a:ea typeface="Calibri"/>
                <a:cs typeface="Calibri"/>
                <a:sym typeface="Calibri"/>
              </a:rPr>
              <a:t>without how to</a:t>
            </a:r>
            <a:r>
              <a:rPr lang="en-US" sz="1700" i="1">
                <a:solidFill>
                  <a:schemeClr val="dk1"/>
                </a:solidFill>
                <a:latin typeface="Calibri"/>
                <a:ea typeface="Calibri"/>
                <a:cs typeface="Calibri"/>
                <a:sym typeface="Calibri"/>
              </a:rPr>
              <a:t> do it</a:t>
            </a:r>
            <a:endParaRPr sz="300" i="1"/>
          </a:p>
        </p:txBody>
      </p:sp>
      <p:sp>
        <p:nvSpPr>
          <p:cNvPr id="335" name="Google Shape;335;p53"/>
          <p:cNvSpPr/>
          <p:nvPr/>
        </p:nvSpPr>
        <p:spPr>
          <a:xfrm>
            <a:off x="0" y="0"/>
            <a:ext cx="3044250" cy="5143500"/>
          </a:xfrm>
          <a:prstGeom prst="rect">
            <a:avLst/>
          </a:prstGeom>
          <a:solidFill>
            <a:srgbClr val="404040"/>
          </a:solidFill>
          <a:ln>
            <a:noFill/>
          </a:ln>
        </p:spPr>
        <p:txBody>
          <a:bodyPr spcFirstLastPara="1" wrap="square" lIns="68569" tIns="34275" rIns="68569" bIns="34275"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336" name="Google Shape;336;p53"/>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Autofit/>
          </a:bodyPr>
          <a:lstStyle/>
          <a:p>
            <a:pPr>
              <a:buClr>
                <a:schemeClr val="lt1"/>
              </a:buClr>
              <a:buSzPts val="4000"/>
            </a:pPr>
            <a:r>
              <a:rPr lang="en-US" sz="3000" b="1" dirty="0">
                <a:solidFill>
                  <a:schemeClr val="tx1"/>
                </a:solidFill>
              </a:rPr>
              <a:t>Heuristic Evaluation</a:t>
            </a:r>
            <a:endParaRPr sz="3000" b="1" dirty="0">
              <a:solidFill>
                <a:schemeClr val="tx1"/>
              </a:solidFill>
            </a:endParaRPr>
          </a:p>
          <a:p>
            <a:pPr>
              <a:buClr>
                <a:schemeClr val="lt1"/>
              </a:buClr>
              <a:buSzPts val="4000"/>
            </a:pPr>
            <a:r>
              <a:rPr lang="en-US" sz="3000" b="1" dirty="0">
                <a:solidFill>
                  <a:schemeClr val="tx1"/>
                </a:solidFill>
              </a:rPr>
              <a:t>(HE) </a:t>
            </a:r>
            <a:endParaRPr sz="3000" b="1" dirty="0">
              <a:solidFill>
                <a:schemeClr val="tx1"/>
              </a:solidFill>
            </a:endParaRPr>
          </a:p>
          <a:p>
            <a:pPr>
              <a:buClr>
                <a:schemeClr val="lt1"/>
              </a:buClr>
              <a:buSzPts val="4000"/>
            </a:pPr>
            <a:endParaRPr sz="3000" b="1" dirty="0">
              <a:solidFill>
                <a:schemeClr val="tx1"/>
              </a:solidFill>
            </a:endParaRPr>
          </a:p>
          <a:p>
            <a:pPr>
              <a:buClr>
                <a:schemeClr val="lt1"/>
              </a:buClr>
              <a:buSzPts val="4000"/>
            </a:pPr>
            <a:r>
              <a:rPr lang="en-US" sz="2300" dirty="0">
                <a:solidFill>
                  <a:schemeClr val="tx1"/>
                </a:solidFill>
              </a:rPr>
              <a:t>How?</a:t>
            </a:r>
            <a:endParaRPr sz="2300" b="1" dirty="0">
              <a:solidFill>
                <a:schemeClr val="tx1"/>
              </a:solidFill>
            </a:endParaRPr>
          </a:p>
          <a:p>
            <a:pPr>
              <a:buClr>
                <a:schemeClr val="lt1"/>
              </a:buClr>
              <a:buSzPts val="4000"/>
            </a:pPr>
            <a:endParaRPr sz="2300" b="1" dirty="0">
              <a:solidFill>
                <a:schemeClr val="tx1"/>
              </a:solidFill>
            </a:endParaRPr>
          </a:p>
          <a:p>
            <a:pPr>
              <a:buClr>
                <a:schemeClr val="lt1"/>
              </a:buClr>
              <a:buSzPts val="4000"/>
            </a:pPr>
            <a:r>
              <a:rPr lang="en-US" sz="2300" dirty="0">
                <a:solidFill>
                  <a:schemeClr val="tx1"/>
                </a:solidFill>
              </a:rPr>
              <a:t>→ Create a Task</a:t>
            </a:r>
            <a:endParaRPr sz="3000" b="1" dirty="0">
              <a:solidFill>
                <a:schemeClr val="tx1"/>
              </a:solidFill>
            </a:endParaRPr>
          </a:p>
        </p:txBody>
      </p:sp>
      <p:pic>
        <p:nvPicPr>
          <p:cNvPr id="337" name="Google Shape;337;p53"/>
          <p:cNvPicPr preferRelativeResize="0"/>
          <p:nvPr/>
        </p:nvPicPr>
        <p:blipFill rotWithShape="1">
          <a:blip r:embed="rId3">
            <a:alphaModFix/>
          </a:blip>
          <a:srcRect r="20848"/>
          <a:stretch/>
        </p:blipFill>
        <p:spPr>
          <a:xfrm>
            <a:off x="3441476" y="1120959"/>
            <a:ext cx="5073224" cy="2263591"/>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3031718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4"/>
          <p:cNvSpPr/>
          <p:nvPr/>
        </p:nvSpPr>
        <p:spPr>
          <a:xfrm>
            <a:off x="0" y="0"/>
            <a:ext cx="9141750" cy="5143500"/>
          </a:xfrm>
          <a:prstGeom prst="rect">
            <a:avLst/>
          </a:prstGeom>
          <a:solidFill>
            <a:schemeClr val="lt1"/>
          </a:solidFill>
          <a:ln>
            <a:noFill/>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grpSp>
        <p:nvGrpSpPr>
          <p:cNvPr id="344" name="Google Shape;344;p54"/>
          <p:cNvGrpSpPr/>
          <p:nvPr/>
        </p:nvGrpSpPr>
        <p:grpSpPr>
          <a:xfrm>
            <a:off x="1143" y="1"/>
            <a:ext cx="9141714" cy="5144351"/>
            <a:chOff x="0" y="0"/>
            <a:chExt cx="12188952" cy="6859135"/>
          </a:xfrm>
        </p:grpSpPr>
        <p:sp>
          <p:nvSpPr>
            <p:cNvPr id="345" name="Google Shape;345;p54"/>
            <p:cNvSpPr/>
            <p:nvPr/>
          </p:nvSpPr>
          <p:spPr>
            <a:xfrm>
              <a:off x="26122" y="6015669"/>
              <a:ext cx="2608073" cy="842670"/>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346" name="Google Shape;346;p54"/>
            <p:cNvSpPr/>
            <p:nvPr/>
          </p:nvSpPr>
          <p:spPr>
            <a:xfrm>
              <a:off x="655184" y="5798001"/>
              <a:ext cx="2486515" cy="1061134"/>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347" name="Google Shape;347;p54"/>
            <p:cNvSpPr/>
            <p:nvPr/>
          </p:nvSpPr>
          <p:spPr>
            <a:xfrm>
              <a:off x="3474720" y="0"/>
              <a:ext cx="6179082" cy="1780073"/>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348" name="Google Shape;348;p54"/>
            <p:cNvSpPr/>
            <p:nvPr/>
          </p:nvSpPr>
          <p:spPr>
            <a:xfrm>
              <a:off x="0" y="2390523"/>
              <a:ext cx="611491" cy="1422364"/>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349" name="Google Shape;349;p54"/>
            <p:cNvSpPr/>
            <p:nvPr/>
          </p:nvSpPr>
          <p:spPr>
            <a:xfrm>
              <a:off x="3792772" y="0"/>
              <a:ext cx="2420311" cy="1345174"/>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350" name="Google Shape;350;p54"/>
            <p:cNvSpPr/>
            <p:nvPr/>
          </p:nvSpPr>
          <p:spPr>
            <a:xfrm>
              <a:off x="10946850" y="0"/>
              <a:ext cx="1242102" cy="2622511"/>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351" name="Google Shape;351;p54"/>
            <p:cNvSpPr/>
            <p:nvPr/>
          </p:nvSpPr>
          <p:spPr>
            <a:xfrm>
              <a:off x="0" y="0"/>
              <a:ext cx="1577667" cy="98067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grpSp>
      <p:sp>
        <p:nvSpPr>
          <p:cNvPr id="352" name="Google Shape;352;p54"/>
          <p:cNvSpPr/>
          <p:nvPr/>
        </p:nvSpPr>
        <p:spPr>
          <a:xfrm>
            <a:off x="-10364" y="0"/>
            <a:ext cx="3032100" cy="5143500"/>
          </a:xfrm>
          <a:prstGeom prst="rect">
            <a:avLst/>
          </a:prstGeom>
          <a:solidFill>
            <a:srgbClr val="404040"/>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sp>
        <p:nvSpPr>
          <p:cNvPr id="353" name="Google Shape;353;p54"/>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rgbClr val="FFFFFF"/>
              </a:buClr>
              <a:buSzPts val="4000"/>
            </a:pPr>
            <a:r>
              <a:rPr lang="en-US" sz="3000" b="1">
                <a:solidFill>
                  <a:srgbClr val="FFFFFF"/>
                </a:solidFill>
              </a:rPr>
              <a:t>Heuristic Evaluation</a:t>
            </a:r>
            <a:endParaRPr sz="3000" b="1">
              <a:solidFill>
                <a:srgbClr val="FFFFFF"/>
              </a:solidFill>
            </a:endParaRPr>
          </a:p>
          <a:p>
            <a:pPr>
              <a:buClr>
                <a:srgbClr val="FFFFFF"/>
              </a:buClr>
              <a:buSzPts val="4000"/>
            </a:pPr>
            <a:r>
              <a:rPr lang="en-US" sz="3000" b="1">
                <a:solidFill>
                  <a:srgbClr val="FFFFFF"/>
                </a:solidFill>
              </a:rPr>
              <a:t>(HE) </a:t>
            </a:r>
            <a:endParaRPr sz="3000" b="1">
              <a:solidFill>
                <a:srgbClr val="FFFFFF"/>
              </a:solidFill>
            </a:endParaRPr>
          </a:p>
          <a:p>
            <a:pPr>
              <a:buClr>
                <a:srgbClr val="FFFFFF"/>
              </a:buClr>
              <a:buSzPts val="4000"/>
            </a:pPr>
            <a:endParaRPr sz="3000" b="1">
              <a:solidFill>
                <a:srgbClr val="FFFFFF"/>
              </a:solidFill>
            </a:endParaRPr>
          </a:p>
          <a:p>
            <a:pPr>
              <a:buClr>
                <a:srgbClr val="FFFFFF"/>
              </a:buClr>
              <a:buSzPts val="4000"/>
            </a:pPr>
            <a:r>
              <a:rPr lang="en-US" sz="2300">
                <a:solidFill>
                  <a:srgbClr val="FFFFFF"/>
                </a:solidFill>
              </a:rPr>
              <a:t>How?</a:t>
            </a:r>
            <a:endParaRPr sz="2300">
              <a:solidFill>
                <a:srgbClr val="FFFFFF"/>
              </a:solidFill>
            </a:endParaRPr>
          </a:p>
          <a:p>
            <a:pPr>
              <a:buClr>
                <a:srgbClr val="FFFFFF"/>
              </a:buClr>
              <a:buSzPts val="4000"/>
            </a:pPr>
            <a:endParaRPr sz="2300">
              <a:solidFill>
                <a:srgbClr val="FFFFFF"/>
              </a:solidFill>
            </a:endParaRPr>
          </a:p>
          <a:p>
            <a:pPr>
              <a:buClr>
                <a:srgbClr val="FFFFFF"/>
              </a:buClr>
              <a:buSzPts val="4000"/>
            </a:pPr>
            <a:r>
              <a:rPr lang="en-US" sz="2300">
                <a:solidFill>
                  <a:srgbClr val="FFFFFF"/>
                </a:solidFill>
              </a:rPr>
              <a:t>What Heuristics to use? </a:t>
            </a:r>
            <a:endParaRPr sz="2300">
              <a:solidFill>
                <a:srgbClr val="FFFFFF"/>
              </a:solidFill>
            </a:endParaRPr>
          </a:p>
        </p:txBody>
      </p:sp>
      <p:pic>
        <p:nvPicPr>
          <p:cNvPr id="354" name="Google Shape;354;p54"/>
          <p:cNvPicPr preferRelativeResize="0"/>
          <p:nvPr/>
        </p:nvPicPr>
        <p:blipFill>
          <a:blip r:embed="rId3">
            <a:alphaModFix/>
          </a:blip>
          <a:stretch>
            <a:fillRect/>
          </a:stretch>
        </p:blipFill>
        <p:spPr>
          <a:xfrm>
            <a:off x="5044792" y="0"/>
            <a:ext cx="4096967" cy="5143501"/>
          </a:xfrm>
          <a:prstGeom prst="rect">
            <a:avLst/>
          </a:prstGeom>
          <a:noFill/>
          <a:ln w="19050" cap="flat" cmpd="sng">
            <a:solidFill>
              <a:schemeClr val="dk2"/>
            </a:solidFill>
            <a:prstDash val="solid"/>
            <a:round/>
            <a:headEnd type="none" w="sm" len="sm"/>
            <a:tailEnd type="none" w="sm" len="sm"/>
          </a:ln>
        </p:spPr>
      </p:pic>
      <p:sp>
        <p:nvSpPr>
          <p:cNvPr id="355" name="Google Shape;355;p54"/>
          <p:cNvSpPr txBox="1"/>
          <p:nvPr/>
        </p:nvSpPr>
        <p:spPr>
          <a:xfrm>
            <a:off x="3193181" y="0"/>
            <a:ext cx="1924425" cy="5143500"/>
          </a:xfrm>
          <a:prstGeom prst="rect">
            <a:avLst/>
          </a:prstGeom>
          <a:noFill/>
          <a:ln>
            <a:noFill/>
          </a:ln>
        </p:spPr>
        <p:txBody>
          <a:bodyPr spcFirstLastPara="1" wrap="square" lIns="68569" tIns="68569" rIns="68569" bIns="68569" anchor="t" anchorCtr="0">
            <a:normAutofit/>
          </a:bodyPr>
          <a:lstStyle/>
          <a:p>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Choose </a:t>
            </a:r>
            <a:r>
              <a:rPr lang="en-US" sz="1700" b="1">
                <a:solidFill>
                  <a:schemeClr val="dk1"/>
                </a:solidFill>
                <a:latin typeface="Calibri"/>
                <a:ea typeface="Calibri"/>
                <a:cs typeface="Calibri"/>
                <a:sym typeface="Calibri"/>
              </a:rPr>
              <a:t>heuristics</a:t>
            </a:r>
            <a:r>
              <a:rPr lang="en-US" sz="1700">
                <a:solidFill>
                  <a:schemeClr val="dk1"/>
                </a:solidFill>
                <a:latin typeface="Calibri"/>
                <a:ea typeface="Calibri"/>
                <a:cs typeface="Calibri"/>
                <a:sym typeface="Calibri"/>
              </a:rPr>
              <a:t>, which:</a:t>
            </a:r>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are relevant to your project and prototype, including the critical tasks</a:t>
            </a:r>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you understand and can use to review your prototype </a:t>
            </a:r>
            <a:br>
              <a:rPr lang="en-US" sz="1700">
                <a:solidFill>
                  <a:schemeClr val="dk1"/>
                </a:solidFill>
                <a:latin typeface="Calibri"/>
                <a:ea typeface="Calibri"/>
                <a:cs typeface="Calibri"/>
                <a:sym typeface="Calibri"/>
              </a:rPr>
            </a:br>
            <a:br>
              <a:rPr lang="en-US" sz="1700">
                <a:solidFill>
                  <a:schemeClr val="dk1"/>
                </a:solidFill>
                <a:latin typeface="Calibri"/>
                <a:ea typeface="Calibri"/>
                <a:cs typeface="Calibri"/>
                <a:sym typeface="Calibri"/>
              </a:rPr>
            </a:br>
            <a:br>
              <a:rPr lang="en-US" sz="1700">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See here:</a:t>
            </a:r>
            <a:br>
              <a:rPr lang="en-US">
                <a:solidFill>
                  <a:schemeClr val="dk1"/>
                </a:solidFill>
                <a:latin typeface="Calibri"/>
                <a:ea typeface="Calibri"/>
                <a:cs typeface="Calibri"/>
                <a:sym typeface="Calibri"/>
              </a:rPr>
            </a:br>
            <a:r>
              <a:rPr lang="en-US" sz="900" u="sng">
                <a:solidFill>
                  <a:schemeClr val="hlink"/>
                </a:solidFill>
                <a:latin typeface="Calibri"/>
                <a:ea typeface="Calibri"/>
                <a:cs typeface="Calibri"/>
                <a:sym typeface="Calibri"/>
                <a:hlinkClick r:id="rId4"/>
              </a:rPr>
              <a:t>https://www.nngroup.com/articles/ten-usability-heuristics/#poster</a:t>
            </a:r>
            <a:r>
              <a:rPr lang="en-US">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7657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p:nvPr/>
        </p:nvSpPr>
        <p:spPr>
          <a:xfrm>
            <a:off x="0" y="0"/>
            <a:ext cx="9141750" cy="5143500"/>
          </a:xfrm>
          <a:prstGeom prst="rect">
            <a:avLst/>
          </a:prstGeom>
          <a:solidFill>
            <a:schemeClr val="lt1"/>
          </a:solidFill>
          <a:ln>
            <a:noFill/>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grpSp>
        <p:nvGrpSpPr>
          <p:cNvPr id="362" name="Google Shape;362;p55"/>
          <p:cNvGrpSpPr/>
          <p:nvPr/>
        </p:nvGrpSpPr>
        <p:grpSpPr>
          <a:xfrm>
            <a:off x="1143" y="1"/>
            <a:ext cx="9141714" cy="5144351"/>
            <a:chOff x="0" y="0"/>
            <a:chExt cx="12188952" cy="6859135"/>
          </a:xfrm>
        </p:grpSpPr>
        <p:sp>
          <p:nvSpPr>
            <p:cNvPr id="363" name="Google Shape;363;p55"/>
            <p:cNvSpPr/>
            <p:nvPr/>
          </p:nvSpPr>
          <p:spPr>
            <a:xfrm>
              <a:off x="26122" y="6015669"/>
              <a:ext cx="2608073" cy="842670"/>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364" name="Google Shape;364;p55"/>
            <p:cNvSpPr/>
            <p:nvPr/>
          </p:nvSpPr>
          <p:spPr>
            <a:xfrm>
              <a:off x="655184" y="5798001"/>
              <a:ext cx="2486515" cy="1061134"/>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365" name="Google Shape;365;p55"/>
            <p:cNvSpPr/>
            <p:nvPr/>
          </p:nvSpPr>
          <p:spPr>
            <a:xfrm>
              <a:off x="3474720" y="0"/>
              <a:ext cx="6179082" cy="1780073"/>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366" name="Google Shape;366;p55"/>
            <p:cNvSpPr/>
            <p:nvPr/>
          </p:nvSpPr>
          <p:spPr>
            <a:xfrm>
              <a:off x="0" y="2390523"/>
              <a:ext cx="611491" cy="1422364"/>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367" name="Google Shape;367;p55"/>
            <p:cNvSpPr/>
            <p:nvPr/>
          </p:nvSpPr>
          <p:spPr>
            <a:xfrm>
              <a:off x="3792772" y="0"/>
              <a:ext cx="2420311" cy="1345174"/>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368" name="Google Shape;368;p55"/>
            <p:cNvSpPr/>
            <p:nvPr/>
          </p:nvSpPr>
          <p:spPr>
            <a:xfrm>
              <a:off x="10946850" y="0"/>
              <a:ext cx="1242102" cy="2622511"/>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369" name="Google Shape;369;p55"/>
            <p:cNvSpPr/>
            <p:nvPr/>
          </p:nvSpPr>
          <p:spPr>
            <a:xfrm>
              <a:off x="0" y="0"/>
              <a:ext cx="1577667" cy="98067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grpSp>
      <p:sp>
        <p:nvSpPr>
          <p:cNvPr id="370" name="Google Shape;370;p55"/>
          <p:cNvSpPr/>
          <p:nvPr/>
        </p:nvSpPr>
        <p:spPr>
          <a:xfrm>
            <a:off x="-10364" y="0"/>
            <a:ext cx="3032100" cy="5143500"/>
          </a:xfrm>
          <a:prstGeom prst="rect">
            <a:avLst/>
          </a:prstGeom>
          <a:solidFill>
            <a:srgbClr val="404040"/>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sp>
        <p:nvSpPr>
          <p:cNvPr id="371" name="Google Shape;371;p55"/>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rgbClr val="FFFFFF"/>
              </a:buClr>
              <a:buSzPts val="4000"/>
            </a:pPr>
            <a:r>
              <a:rPr lang="en-US" sz="3000" b="1">
                <a:solidFill>
                  <a:srgbClr val="FFFFFF"/>
                </a:solidFill>
              </a:rPr>
              <a:t>Heuristic Evaluation</a:t>
            </a:r>
            <a:endParaRPr sz="3000" b="1">
              <a:solidFill>
                <a:srgbClr val="FFFFFF"/>
              </a:solidFill>
            </a:endParaRPr>
          </a:p>
          <a:p>
            <a:pPr>
              <a:buClr>
                <a:srgbClr val="FFFFFF"/>
              </a:buClr>
              <a:buSzPts val="4000"/>
            </a:pPr>
            <a:r>
              <a:rPr lang="en-US" sz="3000" b="1">
                <a:solidFill>
                  <a:srgbClr val="FFFFFF"/>
                </a:solidFill>
              </a:rPr>
              <a:t>(HE) </a:t>
            </a:r>
            <a:endParaRPr sz="3000" b="1">
              <a:solidFill>
                <a:srgbClr val="FFFFFF"/>
              </a:solidFill>
            </a:endParaRPr>
          </a:p>
          <a:p>
            <a:pPr>
              <a:buClr>
                <a:srgbClr val="FFFFFF"/>
              </a:buClr>
              <a:buSzPts val="4000"/>
            </a:pPr>
            <a:endParaRPr sz="3000" b="1">
              <a:solidFill>
                <a:srgbClr val="FFFFFF"/>
              </a:solidFill>
            </a:endParaRPr>
          </a:p>
          <a:p>
            <a:pPr>
              <a:buClr>
                <a:srgbClr val="FFFFFF"/>
              </a:buClr>
              <a:buSzPts val="4000"/>
            </a:pPr>
            <a:r>
              <a:rPr lang="en-US" sz="2300">
                <a:solidFill>
                  <a:srgbClr val="FFFFFF"/>
                </a:solidFill>
              </a:rPr>
              <a:t>How?</a:t>
            </a:r>
            <a:endParaRPr sz="2300">
              <a:solidFill>
                <a:srgbClr val="FFFFFF"/>
              </a:solidFill>
            </a:endParaRPr>
          </a:p>
          <a:p>
            <a:pPr>
              <a:buClr>
                <a:srgbClr val="FFFFFF"/>
              </a:buClr>
              <a:buSzPts val="4000"/>
            </a:pPr>
            <a:endParaRPr sz="2300">
              <a:solidFill>
                <a:srgbClr val="FFFFFF"/>
              </a:solidFill>
            </a:endParaRPr>
          </a:p>
          <a:p>
            <a:pPr>
              <a:buClr>
                <a:srgbClr val="FFFFFF"/>
              </a:buClr>
              <a:buSzPts val="4000"/>
            </a:pPr>
            <a:r>
              <a:rPr lang="en-US" sz="2300">
                <a:solidFill>
                  <a:srgbClr val="FFFFFF"/>
                </a:solidFill>
              </a:rPr>
              <a:t>To rate Usability Problems?</a:t>
            </a:r>
            <a:endParaRPr sz="2300">
              <a:solidFill>
                <a:srgbClr val="FFFFFF"/>
              </a:solidFill>
            </a:endParaRPr>
          </a:p>
        </p:txBody>
      </p:sp>
      <p:sp>
        <p:nvSpPr>
          <p:cNvPr id="372" name="Google Shape;372;p55"/>
          <p:cNvSpPr txBox="1"/>
          <p:nvPr/>
        </p:nvSpPr>
        <p:spPr>
          <a:xfrm>
            <a:off x="4078519" y="529181"/>
            <a:ext cx="4205250" cy="2448225"/>
          </a:xfrm>
          <a:prstGeom prst="rect">
            <a:avLst/>
          </a:prstGeom>
          <a:noFill/>
          <a:ln>
            <a:noFill/>
          </a:ln>
        </p:spPr>
        <p:txBody>
          <a:bodyPr spcFirstLastPara="1" wrap="square" lIns="68569" tIns="34275" rIns="68569" bIns="34275" anchor="t" anchorCtr="0">
            <a:spAutoFit/>
          </a:bodyPr>
          <a:lstStyle/>
          <a:p>
            <a:pPr>
              <a:buSzPts val="2344"/>
            </a:pPr>
            <a:r>
              <a:rPr lang="en-US" sz="1500">
                <a:solidFill>
                  <a:schemeClr val="dk1"/>
                </a:solidFill>
                <a:latin typeface="Calibri"/>
                <a:ea typeface="Calibri"/>
                <a:cs typeface="Calibri"/>
                <a:sym typeface="Calibri"/>
              </a:rPr>
              <a:t>How can we evaluate problems? </a:t>
            </a:r>
            <a:endParaRPr sz="1500">
              <a:solidFill>
                <a:schemeClr val="dk1"/>
              </a:solidFill>
              <a:latin typeface="Calibri"/>
              <a:ea typeface="Calibri"/>
              <a:cs typeface="Calibri"/>
              <a:sym typeface="Calibri"/>
            </a:endParaRPr>
          </a:p>
          <a:p>
            <a:pPr>
              <a:buSzPts val="2344"/>
            </a:pPr>
            <a:endParaRPr sz="1500" b="1">
              <a:solidFill>
                <a:schemeClr val="dk1"/>
              </a:solidFill>
              <a:latin typeface="Calibri"/>
              <a:ea typeface="Calibri"/>
              <a:cs typeface="Calibri"/>
              <a:sym typeface="Calibri"/>
            </a:endParaRPr>
          </a:p>
          <a:p>
            <a:pPr>
              <a:buSzPts val="2344"/>
            </a:pPr>
            <a:r>
              <a:rPr lang="en-US" sz="2200" b="1">
                <a:solidFill>
                  <a:schemeClr val="dk1"/>
                </a:solidFill>
                <a:latin typeface="Calibri"/>
                <a:ea typeface="Calibri"/>
                <a:cs typeface="Calibri"/>
                <a:sym typeface="Calibri"/>
              </a:rPr>
              <a:t>Are all usability problems in our designs of similar quality and significance?</a:t>
            </a:r>
            <a:endParaRPr sz="2200" b="1">
              <a:solidFill>
                <a:schemeClr val="dk1"/>
              </a:solidFill>
              <a:latin typeface="Calibri"/>
              <a:ea typeface="Calibri"/>
              <a:cs typeface="Calibri"/>
              <a:sym typeface="Calibri"/>
            </a:endParaRPr>
          </a:p>
          <a:p>
            <a:pPr>
              <a:buSzPts val="2344"/>
            </a:pPr>
            <a:endParaRPr sz="2200" b="1">
              <a:solidFill>
                <a:schemeClr val="dk1"/>
              </a:solidFill>
              <a:latin typeface="Calibri"/>
              <a:ea typeface="Calibri"/>
              <a:cs typeface="Calibri"/>
              <a:sym typeface="Calibri"/>
            </a:endParaRPr>
          </a:p>
          <a:p>
            <a:pPr>
              <a:buSzPts val="2344"/>
            </a:pPr>
            <a:r>
              <a:rPr lang="en-US" sz="2200" b="1">
                <a:solidFill>
                  <a:schemeClr val="dk1"/>
                </a:solidFill>
                <a:latin typeface="Calibri"/>
                <a:ea typeface="Calibri"/>
                <a:cs typeface="Calibri"/>
                <a:sym typeface="Calibri"/>
              </a:rPr>
              <a:t>Why? Why not?</a:t>
            </a:r>
            <a:endParaRPr sz="2400" b="1">
              <a:solidFill>
                <a:schemeClr val="dk1"/>
              </a:solidFill>
              <a:latin typeface="Calibri"/>
              <a:ea typeface="Calibri"/>
              <a:cs typeface="Calibri"/>
              <a:sym typeface="Calibri"/>
            </a:endParaRPr>
          </a:p>
          <a:p>
            <a:pPr>
              <a:buSzPts val="2344"/>
            </a:pPr>
            <a:endParaRPr sz="500">
              <a:solidFill>
                <a:schemeClr val="dk1"/>
              </a:solidFill>
              <a:latin typeface="Calibri"/>
              <a:ea typeface="Calibri"/>
              <a:cs typeface="Calibri"/>
              <a:sym typeface="Calibri"/>
            </a:endParaRPr>
          </a:p>
          <a:p>
            <a:pPr marL="342900" indent="342900">
              <a:buSzPts val="1800"/>
            </a:pPr>
            <a:endParaRPr sz="800"/>
          </a:p>
        </p:txBody>
      </p:sp>
      <p:pic>
        <p:nvPicPr>
          <p:cNvPr id="373" name="Google Shape;373;p55"/>
          <p:cNvPicPr preferRelativeResize="0"/>
          <p:nvPr/>
        </p:nvPicPr>
        <p:blipFill>
          <a:blip r:embed="rId3">
            <a:alphaModFix/>
          </a:blip>
          <a:stretch>
            <a:fillRect/>
          </a:stretch>
        </p:blipFill>
        <p:spPr>
          <a:xfrm>
            <a:off x="5991750" y="3339300"/>
            <a:ext cx="3150000" cy="1804201"/>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4270625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6"/>
          <p:cNvSpPr/>
          <p:nvPr/>
        </p:nvSpPr>
        <p:spPr>
          <a:xfrm>
            <a:off x="0" y="0"/>
            <a:ext cx="9141750" cy="5143500"/>
          </a:xfrm>
          <a:prstGeom prst="rect">
            <a:avLst/>
          </a:prstGeom>
          <a:solidFill>
            <a:schemeClr val="lt1"/>
          </a:solidFill>
          <a:ln>
            <a:noFill/>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grpSp>
        <p:nvGrpSpPr>
          <p:cNvPr id="380" name="Google Shape;380;p56"/>
          <p:cNvGrpSpPr/>
          <p:nvPr/>
        </p:nvGrpSpPr>
        <p:grpSpPr>
          <a:xfrm>
            <a:off x="1143" y="1"/>
            <a:ext cx="9141714" cy="5144351"/>
            <a:chOff x="0" y="0"/>
            <a:chExt cx="12188952" cy="6859135"/>
          </a:xfrm>
        </p:grpSpPr>
        <p:sp>
          <p:nvSpPr>
            <p:cNvPr id="381" name="Google Shape;381;p56"/>
            <p:cNvSpPr/>
            <p:nvPr/>
          </p:nvSpPr>
          <p:spPr>
            <a:xfrm>
              <a:off x="26122" y="6015669"/>
              <a:ext cx="2608073" cy="842670"/>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382" name="Google Shape;382;p56"/>
            <p:cNvSpPr/>
            <p:nvPr/>
          </p:nvSpPr>
          <p:spPr>
            <a:xfrm>
              <a:off x="655184" y="5798001"/>
              <a:ext cx="2486515" cy="1061134"/>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383" name="Google Shape;383;p56"/>
            <p:cNvSpPr/>
            <p:nvPr/>
          </p:nvSpPr>
          <p:spPr>
            <a:xfrm>
              <a:off x="3474720" y="0"/>
              <a:ext cx="6179082" cy="1780073"/>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384" name="Google Shape;384;p56"/>
            <p:cNvSpPr/>
            <p:nvPr/>
          </p:nvSpPr>
          <p:spPr>
            <a:xfrm>
              <a:off x="0" y="2390523"/>
              <a:ext cx="611491" cy="1422364"/>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385" name="Google Shape;385;p56"/>
            <p:cNvSpPr/>
            <p:nvPr/>
          </p:nvSpPr>
          <p:spPr>
            <a:xfrm>
              <a:off x="3792772" y="0"/>
              <a:ext cx="2420311" cy="1345174"/>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386" name="Google Shape;386;p56"/>
            <p:cNvSpPr/>
            <p:nvPr/>
          </p:nvSpPr>
          <p:spPr>
            <a:xfrm>
              <a:off x="10946850" y="0"/>
              <a:ext cx="1242102" cy="2622511"/>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387" name="Google Shape;387;p56"/>
            <p:cNvSpPr/>
            <p:nvPr/>
          </p:nvSpPr>
          <p:spPr>
            <a:xfrm>
              <a:off x="0" y="0"/>
              <a:ext cx="1577667" cy="98067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grpSp>
      <p:sp>
        <p:nvSpPr>
          <p:cNvPr id="388" name="Google Shape;388;p56"/>
          <p:cNvSpPr/>
          <p:nvPr/>
        </p:nvSpPr>
        <p:spPr>
          <a:xfrm>
            <a:off x="-10364" y="0"/>
            <a:ext cx="3032100" cy="5143500"/>
          </a:xfrm>
          <a:prstGeom prst="rect">
            <a:avLst/>
          </a:prstGeom>
          <a:solidFill>
            <a:srgbClr val="404040"/>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sp>
        <p:nvSpPr>
          <p:cNvPr id="389" name="Google Shape;389;p56"/>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rgbClr val="FFFFFF"/>
              </a:buClr>
              <a:buSzPts val="4000"/>
            </a:pPr>
            <a:r>
              <a:rPr lang="en-US" sz="3000" b="1">
                <a:solidFill>
                  <a:srgbClr val="FFFFFF"/>
                </a:solidFill>
              </a:rPr>
              <a:t>Heuristic Evaluation</a:t>
            </a:r>
            <a:endParaRPr sz="3000" b="1">
              <a:solidFill>
                <a:srgbClr val="FFFFFF"/>
              </a:solidFill>
            </a:endParaRPr>
          </a:p>
          <a:p>
            <a:pPr>
              <a:buClr>
                <a:srgbClr val="FFFFFF"/>
              </a:buClr>
              <a:buSzPts val="4000"/>
            </a:pPr>
            <a:r>
              <a:rPr lang="en-US" sz="3000" b="1">
                <a:solidFill>
                  <a:srgbClr val="FFFFFF"/>
                </a:solidFill>
              </a:rPr>
              <a:t>(HE) </a:t>
            </a:r>
            <a:endParaRPr sz="3000" b="1">
              <a:solidFill>
                <a:srgbClr val="FFFFFF"/>
              </a:solidFill>
            </a:endParaRPr>
          </a:p>
          <a:p>
            <a:pPr>
              <a:buClr>
                <a:srgbClr val="FFFFFF"/>
              </a:buClr>
              <a:buSzPts val="4000"/>
            </a:pPr>
            <a:endParaRPr sz="3000" b="1">
              <a:solidFill>
                <a:srgbClr val="FFFFFF"/>
              </a:solidFill>
            </a:endParaRPr>
          </a:p>
          <a:p>
            <a:pPr>
              <a:buClr>
                <a:srgbClr val="FFFFFF"/>
              </a:buClr>
              <a:buSzPts val="4000"/>
            </a:pPr>
            <a:r>
              <a:rPr lang="en-US" sz="2300">
                <a:solidFill>
                  <a:srgbClr val="FFFFFF"/>
                </a:solidFill>
              </a:rPr>
              <a:t>How?</a:t>
            </a:r>
            <a:endParaRPr sz="2300">
              <a:solidFill>
                <a:srgbClr val="FFFFFF"/>
              </a:solidFill>
            </a:endParaRPr>
          </a:p>
          <a:p>
            <a:pPr>
              <a:buClr>
                <a:srgbClr val="FFFFFF"/>
              </a:buClr>
              <a:buSzPts val="4000"/>
            </a:pPr>
            <a:endParaRPr sz="2300">
              <a:solidFill>
                <a:srgbClr val="FFFFFF"/>
              </a:solidFill>
            </a:endParaRPr>
          </a:p>
          <a:p>
            <a:pPr>
              <a:buClr>
                <a:srgbClr val="FFFFFF"/>
              </a:buClr>
              <a:buSzPts val="4000"/>
            </a:pPr>
            <a:r>
              <a:rPr lang="en-US" sz="2300">
                <a:solidFill>
                  <a:srgbClr val="FFFFFF"/>
                </a:solidFill>
              </a:rPr>
              <a:t>To rate Usability Problems?</a:t>
            </a:r>
            <a:endParaRPr sz="2300">
              <a:solidFill>
                <a:srgbClr val="FFFFFF"/>
              </a:solidFill>
            </a:endParaRPr>
          </a:p>
        </p:txBody>
      </p:sp>
      <p:pic>
        <p:nvPicPr>
          <p:cNvPr id="390" name="Google Shape;390;p56"/>
          <p:cNvPicPr preferRelativeResize="0"/>
          <p:nvPr/>
        </p:nvPicPr>
        <p:blipFill>
          <a:blip r:embed="rId3">
            <a:alphaModFix/>
          </a:blip>
          <a:stretch>
            <a:fillRect/>
          </a:stretch>
        </p:blipFill>
        <p:spPr>
          <a:xfrm>
            <a:off x="3367314" y="983441"/>
            <a:ext cx="5617874" cy="2848329"/>
          </a:xfrm>
          <a:prstGeom prst="rect">
            <a:avLst/>
          </a:prstGeom>
          <a:noFill/>
          <a:ln w="19050" cap="flat" cmpd="sng">
            <a:solidFill>
              <a:schemeClr val="dk2"/>
            </a:solidFill>
            <a:prstDash val="solid"/>
            <a:round/>
            <a:headEnd type="none" w="sm" len="sm"/>
            <a:tailEnd type="none" w="sm" len="sm"/>
          </a:ln>
        </p:spPr>
      </p:pic>
      <p:sp>
        <p:nvSpPr>
          <p:cNvPr id="391" name="Google Shape;391;p56"/>
          <p:cNvSpPr txBox="1"/>
          <p:nvPr/>
        </p:nvSpPr>
        <p:spPr>
          <a:xfrm>
            <a:off x="5297400" y="4746427"/>
            <a:ext cx="3844350" cy="377775"/>
          </a:xfrm>
          <a:prstGeom prst="rect">
            <a:avLst/>
          </a:prstGeom>
          <a:noFill/>
          <a:ln>
            <a:noFill/>
          </a:ln>
        </p:spPr>
        <p:txBody>
          <a:bodyPr spcFirstLastPara="1" wrap="square" lIns="68569" tIns="68569" rIns="68569" bIns="68569" anchor="t" anchorCtr="0">
            <a:normAutofit/>
          </a:bodyPr>
          <a:lstStyle/>
          <a:p>
            <a:r>
              <a:rPr lang="en-US" sz="500" u="sng">
                <a:solidFill>
                  <a:schemeClr val="hlink"/>
                </a:solidFill>
                <a:hlinkClick r:id="rId4"/>
              </a:rPr>
              <a:t>https://www.</a:t>
            </a:r>
            <a:r>
              <a:rPr lang="en-US" sz="500" b="1" u="sng">
                <a:solidFill>
                  <a:schemeClr val="hlink"/>
                </a:solidFill>
                <a:hlinkClick r:id="rId4"/>
              </a:rPr>
              <a:t>minamarashi</a:t>
            </a:r>
            <a:r>
              <a:rPr lang="en-US" sz="500" u="sng">
                <a:solidFill>
                  <a:schemeClr val="hlink"/>
                </a:solidFill>
                <a:hlinkClick r:id="rId4"/>
              </a:rPr>
              <a:t>.com/heuristic-evaluation</a:t>
            </a:r>
            <a:r>
              <a:rPr lang="en-US" sz="500"/>
              <a:t> </a:t>
            </a:r>
            <a:endParaRPr sz="500"/>
          </a:p>
        </p:txBody>
      </p:sp>
      <p:sp>
        <p:nvSpPr>
          <p:cNvPr id="392" name="Google Shape;392;p56"/>
          <p:cNvSpPr txBox="1"/>
          <p:nvPr/>
        </p:nvSpPr>
        <p:spPr>
          <a:xfrm>
            <a:off x="5222025" y="316294"/>
            <a:ext cx="3763125" cy="377775"/>
          </a:xfrm>
          <a:prstGeom prst="rect">
            <a:avLst/>
          </a:prstGeom>
          <a:noFill/>
          <a:ln>
            <a:noFill/>
          </a:ln>
        </p:spPr>
        <p:txBody>
          <a:bodyPr spcFirstLastPara="1" wrap="square" lIns="68569" tIns="68569" rIns="68569" bIns="68569" anchor="t" anchorCtr="0">
            <a:normAutofit lnSpcReduction="10000"/>
          </a:bodyPr>
          <a:lstStyle/>
          <a:p>
            <a:r>
              <a:rPr lang="en-US" sz="1700" b="1">
                <a:solidFill>
                  <a:schemeClr val="dk1"/>
                </a:solidFill>
                <a:latin typeface="Calibri"/>
                <a:ea typeface="Calibri"/>
                <a:cs typeface="Calibri"/>
                <a:sym typeface="Calibri"/>
              </a:rPr>
              <a:t>A Rating Scale for Severity of Problems</a:t>
            </a:r>
            <a:endParaRPr/>
          </a:p>
        </p:txBody>
      </p:sp>
    </p:spTree>
    <p:extLst>
      <p:ext uri="{BB962C8B-B14F-4D97-AF65-F5344CB8AC3E}">
        <p14:creationId xmlns:p14="http://schemas.microsoft.com/office/powerpoint/2010/main" val="29039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7"/>
          <p:cNvSpPr/>
          <p:nvPr/>
        </p:nvSpPr>
        <p:spPr>
          <a:xfrm>
            <a:off x="0" y="0"/>
            <a:ext cx="9141750" cy="5143500"/>
          </a:xfrm>
          <a:prstGeom prst="rect">
            <a:avLst/>
          </a:prstGeom>
          <a:solidFill>
            <a:schemeClr val="lt1"/>
          </a:solidFill>
          <a:ln>
            <a:noFill/>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grpSp>
        <p:nvGrpSpPr>
          <p:cNvPr id="399" name="Google Shape;399;p57"/>
          <p:cNvGrpSpPr/>
          <p:nvPr/>
        </p:nvGrpSpPr>
        <p:grpSpPr>
          <a:xfrm>
            <a:off x="1143" y="1"/>
            <a:ext cx="9141714" cy="5144351"/>
            <a:chOff x="0" y="0"/>
            <a:chExt cx="12188952" cy="6859135"/>
          </a:xfrm>
        </p:grpSpPr>
        <p:sp>
          <p:nvSpPr>
            <p:cNvPr id="400" name="Google Shape;400;p57"/>
            <p:cNvSpPr/>
            <p:nvPr/>
          </p:nvSpPr>
          <p:spPr>
            <a:xfrm>
              <a:off x="26122" y="6015669"/>
              <a:ext cx="2608073" cy="842670"/>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01" name="Google Shape;401;p57"/>
            <p:cNvSpPr/>
            <p:nvPr/>
          </p:nvSpPr>
          <p:spPr>
            <a:xfrm>
              <a:off x="655184" y="5798001"/>
              <a:ext cx="2486515" cy="1061134"/>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02" name="Google Shape;402;p57"/>
            <p:cNvSpPr/>
            <p:nvPr/>
          </p:nvSpPr>
          <p:spPr>
            <a:xfrm>
              <a:off x="3474720" y="0"/>
              <a:ext cx="6179082" cy="1780073"/>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03" name="Google Shape;403;p57"/>
            <p:cNvSpPr/>
            <p:nvPr/>
          </p:nvSpPr>
          <p:spPr>
            <a:xfrm>
              <a:off x="0" y="2390523"/>
              <a:ext cx="611491" cy="1422364"/>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04" name="Google Shape;404;p57"/>
            <p:cNvSpPr/>
            <p:nvPr/>
          </p:nvSpPr>
          <p:spPr>
            <a:xfrm>
              <a:off x="3792772" y="0"/>
              <a:ext cx="2420311" cy="1345174"/>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05" name="Google Shape;405;p57"/>
            <p:cNvSpPr/>
            <p:nvPr/>
          </p:nvSpPr>
          <p:spPr>
            <a:xfrm>
              <a:off x="10946850" y="0"/>
              <a:ext cx="1242102" cy="2622511"/>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06" name="Google Shape;406;p57"/>
            <p:cNvSpPr/>
            <p:nvPr/>
          </p:nvSpPr>
          <p:spPr>
            <a:xfrm>
              <a:off x="0" y="0"/>
              <a:ext cx="1577667" cy="98067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grpSp>
      <p:sp>
        <p:nvSpPr>
          <p:cNvPr id="407" name="Google Shape;407;p57"/>
          <p:cNvSpPr/>
          <p:nvPr/>
        </p:nvSpPr>
        <p:spPr>
          <a:xfrm>
            <a:off x="-10364" y="0"/>
            <a:ext cx="3032100" cy="5143500"/>
          </a:xfrm>
          <a:prstGeom prst="rect">
            <a:avLst/>
          </a:prstGeom>
          <a:solidFill>
            <a:srgbClr val="404040"/>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sp>
        <p:nvSpPr>
          <p:cNvPr id="408" name="Google Shape;408;p57"/>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rgbClr val="FFFFFF"/>
              </a:buClr>
              <a:buSzPts val="4000"/>
            </a:pPr>
            <a:r>
              <a:rPr lang="en-US" sz="3000" b="1">
                <a:solidFill>
                  <a:srgbClr val="FFFFFF"/>
                </a:solidFill>
              </a:rPr>
              <a:t>Heuristic Evaluation</a:t>
            </a:r>
            <a:endParaRPr sz="3000" b="1">
              <a:solidFill>
                <a:srgbClr val="FFFFFF"/>
              </a:solidFill>
            </a:endParaRPr>
          </a:p>
          <a:p>
            <a:pPr>
              <a:buClr>
                <a:srgbClr val="FFFFFF"/>
              </a:buClr>
              <a:buSzPts val="4000"/>
            </a:pPr>
            <a:r>
              <a:rPr lang="en-US" sz="3000" b="1">
                <a:solidFill>
                  <a:srgbClr val="FFFFFF"/>
                </a:solidFill>
              </a:rPr>
              <a:t>(HE) </a:t>
            </a:r>
            <a:endParaRPr sz="3000" b="1">
              <a:solidFill>
                <a:srgbClr val="FFFFFF"/>
              </a:solidFill>
            </a:endParaRPr>
          </a:p>
          <a:p>
            <a:pPr>
              <a:buClr>
                <a:srgbClr val="FFFFFF"/>
              </a:buClr>
              <a:buSzPts val="4000"/>
            </a:pPr>
            <a:endParaRPr sz="3000" b="1">
              <a:solidFill>
                <a:srgbClr val="FFFFFF"/>
              </a:solidFill>
            </a:endParaRPr>
          </a:p>
          <a:p>
            <a:pPr>
              <a:buClr>
                <a:srgbClr val="FFFFFF"/>
              </a:buClr>
              <a:buSzPts val="4000"/>
            </a:pPr>
            <a:r>
              <a:rPr lang="en-US" sz="2300">
                <a:solidFill>
                  <a:srgbClr val="FFFFFF"/>
                </a:solidFill>
              </a:rPr>
              <a:t>How?</a:t>
            </a:r>
            <a:endParaRPr sz="2300">
              <a:solidFill>
                <a:srgbClr val="FFFFFF"/>
              </a:solidFill>
            </a:endParaRPr>
          </a:p>
          <a:p>
            <a:pPr>
              <a:buClr>
                <a:srgbClr val="FFFFFF"/>
              </a:buClr>
              <a:buSzPts val="4000"/>
            </a:pPr>
            <a:endParaRPr sz="2300">
              <a:solidFill>
                <a:srgbClr val="FFFFFF"/>
              </a:solidFill>
            </a:endParaRPr>
          </a:p>
          <a:p>
            <a:pPr>
              <a:buClr>
                <a:srgbClr val="FFFFFF"/>
              </a:buClr>
              <a:buSzPts val="4000"/>
            </a:pPr>
            <a:r>
              <a:rPr lang="en-US" sz="2300">
                <a:solidFill>
                  <a:srgbClr val="FFFFFF"/>
                </a:solidFill>
              </a:rPr>
              <a:t>To rate Usability Problems?</a:t>
            </a:r>
            <a:endParaRPr sz="2300">
              <a:solidFill>
                <a:srgbClr val="FFFFFF"/>
              </a:solidFill>
            </a:endParaRPr>
          </a:p>
        </p:txBody>
      </p:sp>
      <p:pic>
        <p:nvPicPr>
          <p:cNvPr id="409" name="Google Shape;409;p57"/>
          <p:cNvPicPr preferRelativeResize="0"/>
          <p:nvPr/>
        </p:nvPicPr>
        <p:blipFill>
          <a:blip r:embed="rId3">
            <a:alphaModFix/>
          </a:blip>
          <a:stretch>
            <a:fillRect/>
          </a:stretch>
        </p:blipFill>
        <p:spPr>
          <a:xfrm>
            <a:off x="5221988" y="694069"/>
            <a:ext cx="3763200" cy="1381106"/>
          </a:xfrm>
          <a:prstGeom prst="rect">
            <a:avLst/>
          </a:prstGeom>
          <a:noFill/>
          <a:ln w="19050" cap="flat" cmpd="sng">
            <a:solidFill>
              <a:schemeClr val="dk2"/>
            </a:solidFill>
            <a:prstDash val="solid"/>
            <a:round/>
            <a:headEnd type="none" w="sm" len="sm"/>
            <a:tailEnd type="none" w="sm" len="sm"/>
          </a:ln>
        </p:spPr>
      </p:pic>
      <p:pic>
        <p:nvPicPr>
          <p:cNvPr id="410" name="Google Shape;410;p57"/>
          <p:cNvPicPr preferRelativeResize="0"/>
          <p:nvPr/>
        </p:nvPicPr>
        <p:blipFill>
          <a:blip r:embed="rId4">
            <a:alphaModFix/>
          </a:blip>
          <a:stretch>
            <a:fillRect/>
          </a:stretch>
        </p:blipFill>
        <p:spPr>
          <a:xfrm>
            <a:off x="5221988" y="2554136"/>
            <a:ext cx="3763201" cy="1894883"/>
          </a:xfrm>
          <a:prstGeom prst="rect">
            <a:avLst/>
          </a:prstGeom>
          <a:noFill/>
          <a:ln w="19050" cap="flat" cmpd="sng">
            <a:solidFill>
              <a:schemeClr val="dk2"/>
            </a:solidFill>
            <a:prstDash val="solid"/>
            <a:round/>
            <a:headEnd type="none" w="sm" len="sm"/>
            <a:tailEnd type="none" w="sm" len="sm"/>
          </a:ln>
        </p:spPr>
      </p:pic>
      <p:sp>
        <p:nvSpPr>
          <p:cNvPr id="411" name="Google Shape;411;p57"/>
          <p:cNvSpPr txBox="1"/>
          <p:nvPr/>
        </p:nvSpPr>
        <p:spPr>
          <a:xfrm>
            <a:off x="5150971" y="4399880"/>
            <a:ext cx="3763125" cy="405900"/>
          </a:xfrm>
          <a:prstGeom prst="rect">
            <a:avLst/>
          </a:prstGeom>
          <a:noFill/>
          <a:ln>
            <a:noFill/>
          </a:ln>
        </p:spPr>
        <p:txBody>
          <a:bodyPr spcFirstLastPara="1" wrap="square" lIns="68569" tIns="68569" rIns="68569" bIns="68569" anchor="t" anchorCtr="0">
            <a:normAutofit/>
          </a:bodyPr>
          <a:lstStyle/>
          <a:p>
            <a:r>
              <a:rPr lang="en-US" sz="500" b="1" u="sng">
                <a:solidFill>
                  <a:schemeClr val="hlink"/>
                </a:solidFill>
                <a:hlinkClick r:id="rId5"/>
              </a:rPr>
              <a:t>https://www.researchgate.net/figure/The-frequency-of-severity-of-problems-based-on-the-principles-of-heuristic-evaluation_tbl2_340895224</a:t>
            </a:r>
            <a:r>
              <a:rPr lang="en-US" sz="500" b="1"/>
              <a:t> </a:t>
            </a:r>
            <a:endParaRPr sz="500" b="1"/>
          </a:p>
        </p:txBody>
      </p:sp>
      <p:sp>
        <p:nvSpPr>
          <p:cNvPr id="412" name="Google Shape;412;p57"/>
          <p:cNvSpPr txBox="1"/>
          <p:nvPr/>
        </p:nvSpPr>
        <p:spPr>
          <a:xfrm>
            <a:off x="5153114" y="2030794"/>
            <a:ext cx="3844350" cy="377775"/>
          </a:xfrm>
          <a:prstGeom prst="rect">
            <a:avLst/>
          </a:prstGeom>
          <a:noFill/>
          <a:ln>
            <a:noFill/>
          </a:ln>
        </p:spPr>
        <p:txBody>
          <a:bodyPr spcFirstLastPara="1" wrap="square" lIns="68569" tIns="68569" rIns="68569" bIns="68569" anchor="t" anchorCtr="0">
            <a:normAutofit/>
          </a:bodyPr>
          <a:lstStyle/>
          <a:p>
            <a:r>
              <a:rPr lang="en-US" sz="500" u="sng">
                <a:solidFill>
                  <a:schemeClr val="hlink"/>
                </a:solidFill>
                <a:hlinkClick r:id="rId6"/>
              </a:rPr>
              <a:t>https://www.</a:t>
            </a:r>
            <a:r>
              <a:rPr lang="en-US" sz="500" b="1" u="sng">
                <a:solidFill>
                  <a:schemeClr val="hlink"/>
                </a:solidFill>
                <a:hlinkClick r:id="rId6"/>
              </a:rPr>
              <a:t>minamarashi</a:t>
            </a:r>
            <a:r>
              <a:rPr lang="en-US" sz="500" u="sng">
                <a:solidFill>
                  <a:schemeClr val="hlink"/>
                </a:solidFill>
                <a:hlinkClick r:id="rId6"/>
              </a:rPr>
              <a:t>.com/heuristic-evaluation</a:t>
            </a:r>
            <a:r>
              <a:rPr lang="en-US" sz="500"/>
              <a:t> </a:t>
            </a:r>
            <a:endParaRPr sz="500"/>
          </a:p>
        </p:txBody>
      </p:sp>
      <p:sp>
        <p:nvSpPr>
          <p:cNvPr id="413" name="Google Shape;413;p57"/>
          <p:cNvSpPr txBox="1"/>
          <p:nvPr/>
        </p:nvSpPr>
        <p:spPr>
          <a:xfrm>
            <a:off x="5222025" y="316294"/>
            <a:ext cx="3763125" cy="377775"/>
          </a:xfrm>
          <a:prstGeom prst="rect">
            <a:avLst/>
          </a:prstGeom>
          <a:noFill/>
          <a:ln>
            <a:noFill/>
          </a:ln>
        </p:spPr>
        <p:txBody>
          <a:bodyPr spcFirstLastPara="1" wrap="square" lIns="68569" tIns="68569" rIns="68569" bIns="68569" anchor="t" anchorCtr="0">
            <a:normAutofit lnSpcReduction="10000"/>
          </a:bodyPr>
          <a:lstStyle/>
          <a:p>
            <a:r>
              <a:rPr lang="en-US" sz="1700" b="1">
                <a:solidFill>
                  <a:schemeClr val="dk1"/>
                </a:solidFill>
                <a:latin typeface="Calibri"/>
                <a:ea typeface="Calibri"/>
                <a:cs typeface="Calibri"/>
                <a:sym typeface="Calibri"/>
              </a:rPr>
              <a:t>A Rating Scale for Severity of Problems</a:t>
            </a:r>
            <a:endParaRPr/>
          </a:p>
        </p:txBody>
      </p:sp>
      <p:sp>
        <p:nvSpPr>
          <p:cNvPr id="414" name="Google Shape;414;p57"/>
          <p:cNvSpPr txBox="1"/>
          <p:nvPr/>
        </p:nvSpPr>
        <p:spPr>
          <a:xfrm>
            <a:off x="5222025" y="2176369"/>
            <a:ext cx="3763125" cy="377775"/>
          </a:xfrm>
          <a:prstGeom prst="rect">
            <a:avLst/>
          </a:prstGeom>
          <a:noFill/>
          <a:ln>
            <a:noFill/>
          </a:ln>
        </p:spPr>
        <p:txBody>
          <a:bodyPr spcFirstLastPara="1" wrap="square" lIns="68569" tIns="68569" rIns="68569" bIns="68569" anchor="t" anchorCtr="0">
            <a:normAutofit lnSpcReduction="10000"/>
          </a:bodyPr>
          <a:lstStyle/>
          <a:p>
            <a:r>
              <a:rPr lang="en-US" sz="1700" b="1">
                <a:solidFill>
                  <a:schemeClr val="dk1"/>
                </a:solidFill>
                <a:latin typeface="Calibri"/>
                <a:ea typeface="Calibri"/>
                <a:cs typeface="Calibri"/>
                <a:sym typeface="Calibri"/>
              </a:rPr>
              <a:t>A consolidated HE by Heuristics </a:t>
            </a:r>
            <a:endParaRPr/>
          </a:p>
        </p:txBody>
      </p:sp>
    </p:spTree>
    <p:extLst>
      <p:ext uri="{BB962C8B-B14F-4D97-AF65-F5344CB8AC3E}">
        <p14:creationId xmlns:p14="http://schemas.microsoft.com/office/powerpoint/2010/main" val="3663484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8"/>
          <p:cNvSpPr/>
          <p:nvPr/>
        </p:nvSpPr>
        <p:spPr>
          <a:xfrm>
            <a:off x="0" y="0"/>
            <a:ext cx="9141750" cy="5143500"/>
          </a:xfrm>
          <a:prstGeom prst="rect">
            <a:avLst/>
          </a:prstGeom>
          <a:solidFill>
            <a:schemeClr val="lt1"/>
          </a:solidFill>
          <a:ln>
            <a:noFill/>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grpSp>
        <p:nvGrpSpPr>
          <p:cNvPr id="421" name="Google Shape;421;p58"/>
          <p:cNvGrpSpPr/>
          <p:nvPr/>
        </p:nvGrpSpPr>
        <p:grpSpPr>
          <a:xfrm>
            <a:off x="1143" y="1"/>
            <a:ext cx="9141714" cy="5144351"/>
            <a:chOff x="0" y="0"/>
            <a:chExt cx="12188952" cy="6859135"/>
          </a:xfrm>
        </p:grpSpPr>
        <p:sp>
          <p:nvSpPr>
            <p:cNvPr id="422" name="Google Shape;422;p58"/>
            <p:cNvSpPr/>
            <p:nvPr/>
          </p:nvSpPr>
          <p:spPr>
            <a:xfrm>
              <a:off x="26122" y="6015669"/>
              <a:ext cx="2608073" cy="842670"/>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23" name="Google Shape;423;p58"/>
            <p:cNvSpPr/>
            <p:nvPr/>
          </p:nvSpPr>
          <p:spPr>
            <a:xfrm>
              <a:off x="655184" y="5798001"/>
              <a:ext cx="2486515" cy="1061134"/>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24" name="Google Shape;424;p58"/>
            <p:cNvSpPr/>
            <p:nvPr/>
          </p:nvSpPr>
          <p:spPr>
            <a:xfrm>
              <a:off x="3474720" y="0"/>
              <a:ext cx="6179082" cy="1780073"/>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25" name="Google Shape;425;p58"/>
            <p:cNvSpPr/>
            <p:nvPr/>
          </p:nvSpPr>
          <p:spPr>
            <a:xfrm>
              <a:off x="0" y="2390523"/>
              <a:ext cx="611491" cy="1422364"/>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26" name="Google Shape;426;p58"/>
            <p:cNvSpPr/>
            <p:nvPr/>
          </p:nvSpPr>
          <p:spPr>
            <a:xfrm>
              <a:off x="3792772" y="0"/>
              <a:ext cx="2420311" cy="1345174"/>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27" name="Google Shape;427;p58"/>
            <p:cNvSpPr/>
            <p:nvPr/>
          </p:nvSpPr>
          <p:spPr>
            <a:xfrm>
              <a:off x="10946850" y="0"/>
              <a:ext cx="1242102" cy="2622511"/>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28" name="Google Shape;428;p58"/>
            <p:cNvSpPr/>
            <p:nvPr/>
          </p:nvSpPr>
          <p:spPr>
            <a:xfrm>
              <a:off x="0" y="0"/>
              <a:ext cx="1577667" cy="98067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grpSp>
      <p:sp>
        <p:nvSpPr>
          <p:cNvPr id="429" name="Google Shape;429;p58"/>
          <p:cNvSpPr/>
          <p:nvPr/>
        </p:nvSpPr>
        <p:spPr>
          <a:xfrm>
            <a:off x="-10364" y="0"/>
            <a:ext cx="3032100" cy="5143500"/>
          </a:xfrm>
          <a:prstGeom prst="rect">
            <a:avLst/>
          </a:prstGeom>
          <a:solidFill>
            <a:srgbClr val="404040"/>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sp>
        <p:nvSpPr>
          <p:cNvPr id="430" name="Google Shape;430;p58"/>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rgbClr val="FFFFFF"/>
              </a:buClr>
              <a:buSzPts val="4000"/>
            </a:pPr>
            <a:r>
              <a:rPr lang="en-US" sz="3000" b="1">
                <a:solidFill>
                  <a:srgbClr val="FFFFFF"/>
                </a:solidFill>
              </a:rPr>
              <a:t>Heuristic Evaluation</a:t>
            </a:r>
            <a:endParaRPr sz="3000" b="1">
              <a:solidFill>
                <a:srgbClr val="FFFFFF"/>
              </a:solidFill>
            </a:endParaRPr>
          </a:p>
          <a:p>
            <a:pPr>
              <a:buClr>
                <a:srgbClr val="FFFFFF"/>
              </a:buClr>
              <a:buSzPts val="4000"/>
            </a:pPr>
            <a:r>
              <a:rPr lang="en-US" sz="3000" b="1">
                <a:solidFill>
                  <a:srgbClr val="FFFFFF"/>
                </a:solidFill>
              </a:rPr>
              <a:t>(HE) </a:t>
            </a:r>
            <a:endParaRPr sz="3000" b="1">
              <a:solidFill>
                <a:srgbClr val="FFFFFF"/>
              </a:solidFill>
            </a:endParaRPr>
          </a:p>
          <a:p>
            <a:pPr>
              <a:buClr>
                <a:srgbClr val="FFFFFF"/>
              </a:buClr>
              <a:buSzPts val="4000"/>
            </a:pPr>
            <a:endParaRPr sz="3000" b="1">
              <a:solidFill>
                <a:srgbClr val="FFFFFF"/>
              </a:solidFill>
            </a:endParaRPr>
          </a:p>
          <a:p>
            <a:pPr>
              <a:buClr>
                <a:srgbClr val="FFFFFF"/>
              </a:buClr>
              <a:buSzPts val="4000"/>
            </a:pPr>
            <a:r>
              <a:rPr lang="en-US" sz="2300">
                <a:solidFill>
                  <a:srgbClr val="FFFFFF"/>
                </a:solidFill>
              </a:rPr>
              <a:t>How?</a:t>
            </a:r>
            <a:endParaRPr sz="2300">
              <a:solidFill>
                <a:srgbClr val="FFFFFF"/>
              </a:solidFill>
            </a:endParaRPr>
          </a:p>
          <a:p>
            <a:pPr>
              <a:buClr>
                <a:srgbClr val="FFFFFF"/>
              </a:buClr>
              <a:buSzPts val="4000"/>
            </a:pPr>
            <a:endParaRPr sz="2300">
              <a:solidFill>
                <a:srgbClr val="FFFFFF"/>
              </a:solidFill>
            </a:endParaRPr>
          </a:p>
          <a:p>
            <a:pPr>
              <a:buClr>
                <a:srgbClr val="FFFFFF"/>
              </a:buClr>
              <a:buSzPts val="4000"/>
            </a:pPr>
            <a:r>
              <a:rPr lang="en-US" sz="2300">
                <a:solidFill>
                  <a:srgbClr val="FFFFFF"/>
                </a:solidFill>
              </a:rPr>
              <a:t>To rate Usability Problems?</a:t>
            </a:r>
            <a:endParaRPr sz="2300">
              <a:solidFill>
                <a:srgbClr val="FFFFFF"/>
              </a:solidFill>
            </a:endParaRPr>
          </a:p>
        </p:txBody>
      </p:sp>
      <p:sp>
        <p:nvSpPr>
          <p:cNvPr id="431" name="Google Shape;431;p58"/>
          <p:cNvSpPr txBox="1"/>
          <p:nvPr/>
        </p:nvSpPr>
        <p:spPr>
          <a:xfrm>
            <a:off x="3136031" y="0"/>
            <a:ext cx="1924425" cy="5143500"/>
          </a:xfrm>
          <a:prstGeom prst="rect">
            <a:avLst/>
          </a:prstGeom>
          <a:noFill/>
          <a:ln>
            <a:noFill/>
          </a:ln>
        </p:spPr>
        <p:txBody>
          <a:bodyPr spcFirstLastPara="1" wrap="square" lIns="68569" tIns="68569" rIns="68569" bIns="68569" anchor="t" anchorCtr="0">
            <a:normAutofit/>
          </a:bodyPr>
          <a:lstStyle/>
          <a:p>
            <a:endParaRPr sz="1700">
              <a:solidFill>
                <a:schemeClr val="dk1"/>
              </a:solidFill>
              <a:latin typeface="Calibri"/>
              <a:ea typeface="Calibri"/>
              <a:cs typeface="Calibri"/>
              <a:sym typeface="Calibri"/>
            </a:endParaRPr>
          </a:p>
          <a:p>
            <a:endParaRPr sz="1700" b="1">
              <a:solidFill>
                <a:schemeClr val="dk1"/>
              </a:solidFill>
              <a:latin typeface="Calibri"/>
              <a:ea typeface="Calibri"/>
              <a:cs typeface="Calibri"/>
              <a:sym typeface="Calibri"/>
            </a:endParaRPr>
          </a:p>
          <a:p>
            <a:r>
              <a:rPr lang="en-US" sz="1700" b="1">
                <a:solidFill>
                  <a:schemeClr val="dk1"/>
                </a:solidFill>
                <a:latin typeface="Calibri"/>
                <a:ea typeface="Calibri"/>
                <a:cs typeface="Calibri"/>
                <a:sym typeface="Calibri"/>
              </a:rPr>
              <a:t>Are the problems…</a:t>
            </a:r>
            <a:endParaRPr sz="1700" b="1">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 </a:t>
            </a:r>
            <a:r>
              <a:rPr lang="en-US" sz="1700" b="1">
                <a:solidFill>
                  <a:schemeClr val="dk1"/>
                </a:solidFill>
                <a:latin typeface="Calibri"/>
                <a:ea typeface="Calibri"/>
                <a:cs typeface="Calibri"/>
                <a:sym typeface="Calibri"/>
              </a:rPr>
              <a:t>critically impeding</a:t>
            </a:r>
            <a:r>
              <a:rPr lang="en-US" sz="1700">
                <a:solidFill>
                  <a:schemeClr val="dk1"/>
                </a:solidFill>
                <a:latin typeface="Calibri"/>
                <a:ea typeface="Calibri"/>
                <a:cs typeface="Calibri"/>
                <a:sym typeface="Calibri"/>
              </a:rPr>
              <a:t> the user / </a:t>
            </a:r>
            <a:r>
              <a:rPr lang="en-US" sz="1700" b="1">
                <a:solidFill>
                  <a:schemeClr val="dk1"/>
                </a:solidFill>
                <a:latin typeface="Calibri"/>
                <a:ea typeface="Calibri"/>
                <a:cs typeface="Calibri"/>
                <a:sym typeface="Calibri"/>
              </a:rPr>
              <a:t>preventing </a:t>
            </a:r>
            <a:r>
              <a:rPr lang="en-US" sz="1700">
                <a:solidFill>
                  <a:schemeClr val="dk1"/>
                </a:solidFill>
                <a:latin typeface="Calibri"/>
                <a:ea typeface="Calibri"/>
                <a:cs typeface="Calibri"/>
                <a:sym typeface="Calibri"/>
              </a:rPr>
              <a:t>the user from </a:t>
            </a:r>
            <a:r>
              <a:rPr lang="en-US" sz="1700" b="1">
                <a:solidFill>
                  <a:schemeClr val="dk1"/>
                </a:solidFill>
                <a:latin typeface="Calibri"/>
                <a:ea typeface="Calibri"/>
                <a:cs typeface="Calibri"/>
                <a:sym typeface="Calibri"/>
              </a:rPr>
              <a:t>succeeding </a:t>
            </a:r>
            <a:r>
              <a:rPr lang="en-US" sz="1700">
                <a:solidFill>
                  <a:schemeClr val="dk1"/>
                </a:solidFill>
                <a:latin typeface="Calibri"/>
                <a:ea typeface="Calibri"/>
                <a:cs typeface="Calibri"/>
                <a:sym typeface="Calibri"/>
              </a:rPr>
              <a:t>in their main task?</a:t>
            </a:r>
            <a:endParaRPr sz="1700">
              <a:solidFill>
                <a:schemeClr val="dk1"/>
              </a:solidFill>
              <a:latin typeface="Calibri"/>
              <a:ea typeface="Calibri"/>
              <a:cs typeface="Calibri"/>
              <a:sym typeface="Calibri"/>
            </a:endParaRPr>
          </a:p>
          <a:p>
            <a:endParaRPr>
              <a:solidFill>
                <a:schemeClr val="dk1"/>
              </a:solidFill>
              <a:latin typeface="Calibri"/>
              <a:ea typeface="Calibri"/>
              <a:cs typeface="Calibri"/>
              <a:sym typeface="Calibri"/>
            </a:endParaRPr>
          </a:p>
        </p:txBody>
      </p:sp>
      <p:pic>
        <p:nvPicPr>
          <p:cNvPr id="432" name="Google Shape;432;p58"/>
          <p:cNvPicPr preferRelativeResize="0"/>
          <p:nvPr/>
        </p:nvPicPr>
        <p:blipFill>
          <a:blip r:embed="rId3">
            <a:alphaModFix/>
          </a:blip>
          <a:stretch>
            <a:fillRect/>
          </a:stretch>
        </p:blipFill>
        <p:spPr>
          <a:xfrm>
            <a:off x="5221988" y="694069"/>
            <a:ext cx="3763200" cy="1381106"/>
          </a:xfrm>
          <a:prstGeom prst="rect">
            <a:avLst/>
          </a:prstGeom>
          <a:noFill/>
          <a:ln w="19050" cap="flat" cmpd="sng">
            <a:solidFill>
              <a:schemeClr val="dk2"/>
            </a:solidFill>
            <a:prstDash val="solid"/>
            <a:round/>
            <a:headEnd type="none" w="sm" len="sm"/>
            <a:tailEnd type="none" w="sm" len="sm"/>
          </a:ln>
        </p:spPr>
      </p:pic>
      <p:pic>
        <p:nvPicPr>
          <p:cNvPr id="433" name="Google Shape;433;p58"/>
          <p:cNvPicPr preferRelativeResize="0"/>
          <p:nvPr/>
        </p:nvPicPr>
        <p:blipFill>
          <a:blip r:embed="rId4">
            <a:alphaModFix/>
          </a:blip>
          <a:stretch>
            <a:fillRect/>
          </a:stretch>
        </p:blipFill>
        <p:spPr>
          <a:xfrm>
            <a:off x="5221988" y="2554136"/>
            <a:ext cx="3763201" cy="1894883"/>
          </a:xfrm>
          <a:prstGeom prst="rect">
            <a:avLst/>
          </a:prstGeom>
          <a:noFill/>
          <a:ln w="19050" cap="flat" cmpd="sng">
            <a:solidFill>
              <a:schemeClr val="dk2"/>
            </a:solidFill>
            <a:prstDash val="solid"/>
            <a:round/>
            <a:headEnd type="none" w="sm" len="sm"/>
            <a:tailEnd type="none" w="sm" len="sm"/>
          </a:ln>
        </p:spPr>
      </p:pic>
      <p:sp>
        <p:nvSpPr>
          <p:cNvPr id="434" name="Google Shape;434;p58"/>
          <p:cNvSpPr txBox="1"/>
          <p:nvPr/>
        </p:nvSpPr>
        <p:spPr>
          <a:xfrm>
            <a:off x="5150971" y="4399880"/>
            <a:ext cx="3763125" cy="405900"/>
          </a:xfrm>
          <a:prstGeom prst="rect">
            <a:avLst/>
          </a:prstGeom>
          <a:noFill/>
          <a:ln>
            <a:noFill/>
          </a:ln>
        </p:spPr>
        <p:txBody>
          <a:bodyPr spcFirstLastPara="1" wrap="square" lIns="68569" tIns="68569" rIns="68569" bIns="68569" anchor="t" anchorCtr="0">
            <a:normAutofit/>
          </a:bodyPr>
          <a:lstStyle/>
          <a:p>
            <a:r>
              <a:rPr lang="en-US" sz="500" b="1" u="sng">
                <a:solidFill>
                  <a:schemeClr val="hlink"/>
                </a:solidFill>
                <a:hlinkClick r:id="rId5"/>
              </a:rPr>
              <a:t>https://www.researchgate.net/figure/The-frequency-of-severity-of-problems-based-on-the-principles-of-heuristic-evaluation_tbl2_340895224</a:t>
            </a:r>
            <a:r>
              <a:rPr lang="en-US" sz="500" b="1"/>
              <a:t> </a:t>
            </a:r>
            <a:endParaRPr sz="500" b="1"/>
          </a:p>
        </p:txBody>
      </p:sp>
      <p:sp>
        <p:nvSpPr>
          <p:cNvPr id="435" name="Google Shape;435;p58"/>
          <p:cNvSpPr txBox="1"/>
          <p:nvPr/>
        </p:nvSpPr>
        <p:spPr>
          <a:xfrm>
            <a:off x="5153114" y="2030794"/>
            <a:ext cx="3844350" cy="377775"/>
          </a:xfrm>
          <a:prstGeom prst="rect">
            <a:avLst/>
          </a:prstGeom>
          <a:noFill/>
          <a:ln>
            <a:noFill/>
          </a:ln>
        </p:spPr>
        <p:txBody>
          <a:bodyPr spcFirstLastPara="1" wrap="square" lIns="68569" tIns="68569" rIns="68569" bIns="68569" anchor="t" anchorCtr="0">
            <a:normAutofit/>
          </a:bodyPr>
          <a:lstStyle/>
          <a:p>
            <a:r>
              <a:rPr lang="en-US" sz="500" u="sng">
                <a:solidFill>
                  <a:schemeClr val="hlink"/>
                </a:solidFill>
                <a:hlinkClick r:id="rId6"/>
              </a:rPr>
              <a:t>https://www.</a:t>
            </a:r>
            <a:r>
              <a:rPr lang="en-US" sz="500" b="1" u="sng">
                <a:solidFill>
                  <a:schemeClr val="hlink"/>
                </a:solidFill>
                <a:hlinkClick r:id="rId6"/>
              </a:rPr>
              <a:t>minamarashi</a:t>
            </a:r>
            <a:r>
              <a:rPr lang="en-US" sz="500" u="sng">
                <a:solidFill>
                  <a:schemeClr val="hlink"/>
                </a:solidFill>
                <a:hlinkClick r:id="rId6"/>
              </a:rPr>
              <a:t>.com/heuristic-evaluation</a:t>
            </a:r>
            <a:r>
              <a:rPr lang="en-US" sz="500"/>
              <a:t> </a:t>
            </a:r>
            <a:endParaRPr sz="500"/>
          </a:p>
        </p:txBody>
      </p:sp>
      <p:sp>
        <p:nvSpPr>
          <p:cNvPr id="436" name="Google Shape;436;p58"/>
          <p:cNvSpPr txBox="1"/>
          <p:nvPr/>
        </p:nvSpPr>
        <p:spPr>
          <a:xfrm>
            <a:off x="5222025" y="316294"/>
            <a:ext cx="3763125" cy="377775"/>
          </a:xfrm>
          <a:prstGeom prst="rect">
            <a:avLst/>
          </a:prstGeom>
          <a:noFill/>
          <a:ln>
            <a:noFill/>
          </a:ln>
        </p:spPr>
        <p:txBody>
          <a:bodyPr spcFirstLastPara="1" wrap="square" lIns="68569" tIns="68569" rIns="68569" bIns="68569" anchor="t" anchorCtr="0">
            <a:normAutofit lnSpcReduction="10000"/>
          </a:bodyPr>
          <a:lstStyle/>
          <a:p>
            <a:r>
              <a:rPr lang="en-US" sz="1700" b="1">
                <a:solidFill>
                  <a:schemeClr val="dk1"/>
                </a:solidFill>
                <a:latin typeface="Calibri"/>
                <a:ea typeface="Calibri"/>
                <a:cs typeface="Calibri"/>
                <a:sym typeface="Calibri"/>
              </a:rPr>
              <a:t>A Rating Scale for Severity of Problems</a:t>
            </a:r>
            <a:endParaRPr/>
          </a:p>
        </p:txBody>
      </p:sp>
      <p:sp>
        <p:nvSpPr>
          <p:cNvPr id="437" name="Google Shape;437;p58"/>
          <p:cNvSpPr txBox="1"/>
          <p:nvPr/>
        </p:nvSpPr>
        <p:spPr>
          <a:xfrm>
            <a:off x="5222025" y="2176369"/>
            <a:ext cx="3763125" cy="377775"/>
          </a:xfrm>
          <a:prstGeom prst="rect">
            <a:avLst/>
          </a:prstGeom>
          <a:noFill/>
          <a:ln>
            <a:noFill/>
          </a:ln>
        </p:spPr>
        <p:txBody>
          <a:bodyPr spcFirstLastPara="1" wrap="square" lIns="68569" tIns="68569" rIns="68569" bIns="68569" anchor="t" anchorCtr="0">
            <a:normAutofit lnSpcReduction="10000"/>
          </a:bodyPr>
          <a:lstStyle/>
          <a:p>
            <a:r>
              <a:rPr lang="en-US" sz="1700" b="1">
                <a:solidFill>
                  <a:schemeClr val="dk1"/>
                </a:solidFill>
                <a:latin typeface="Calibri"/>
                <a:ea typeface="Calibri"/>
                <a:cs typeface="Calibri"/>
                <a:sym typeface="Calibri"/>
              </a:rPr>
              <a:t>A consolidated HE by Heuristics </a:t>
            </a:r>
            <a:endParaRPr/>
          </a:p>
        </p:txBody>
      </p:sp>
    </p:spTree>
    <p:extLst>
      <p:ext uri="{BB962C8B-B14F-4D97-AF65-F5344CB8AC3E}">
        <p14:creationId xmlns:p14="http://schemas.microsoft.com/office/powerpoint/2010/main" val="2188381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9"/>
          <p:cNvSpPr/>
          <p:nvPr/>
        </p:nvSpPr>
        <p:spPr>
          <a:xfrm>
            <a:off x="0" y="0"/>
            <a:ext cx="9141750" cy="5143500"/>
          </a:xfrm>
          <a:prstGeom prst="rect">
            <a:avLst/>
          </a:prstGeom>
          <a:solidFill>
            <a:schemeClr val="lt1"/>
          </a:solidFill>
          <a:ln>
            <a:noFill/>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grpSp>
        <p:nvGrpSpPr>
          <p:cNvPr id="444" name="Google Shape;444;p59"/>
          <p:cNvGrpSpPr/>
          <p:nvPr/>
        </p:nvGrpSpPr>
        <p:grpSpPr>
          <a:xfrm>
            <a:off x="1143" y="1"/>
            <a:ext cx="9141714" cy="5144351"/>
            <a:chOff x="0" y="0"/>
            <a:chExt cx="12188952" cy="6859135"/>
          </a:xfrm>
        </p:grpSpPr>
        <p:sp>
          <p:nvSpPr>
            <p:cNvPr id="445" name="Google Shape;445;p59"/>
            <p:cNvSpPr/>
            <p:nvPr/>
          </p:nvSpPr>
          <p:spPr>
            <a:xfrm>
              <a:off x="26122" y="6015669"/>
              <a:ext cx="2608073" cy="842670"/>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46" name="Google Shape;446;p59"/>
            <p:cNvSpPr/>
            <p:nvPr/>
          </p:nvSpPr>
          <p:spPr>
            <a:xfrm>
              <a:off x="655184" y="5798001"/>
              <a:ext cx="2486515" cy="1061134"/>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47" name="Google Shape;447;p59"/>
            <p:cNvSpPr/>
            <p:nvPr/>
          </p:nvSpPr>
          <p:spPr>
            <a:xfrm>
              <a:off x="3474720" y="0"/>
              <a:ext cx="6179082" cy="1780073"/>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48" name="Google Shape;448;p59"/>
            <p:cNvSpPr/>
            <p:nvPr/>
          </p:nvSpPr>
          <p:spPr>
            <a:xfrm>
              <a:off x="0" y="2390523"/>
              <a:ext cx="611491" cy="1422364"/>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49" name="Google Shape;449;p59"/>
            <p:cNvSpPr/>
            <p:nvPr/>
          </p:nvSpPr>
          <p:spPr>
            <a:xfrm>
              <a:off x="3792772" y="0"/>
              <a:ext cx="2420311" cy="1345174"/>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50" name="Google Shape;450;p59"/>
            <p:cNvSpPr/>
            <p:nvPr/>
          </p:nvSpPr>
          <p:spPr>
            <a:xfrm>
              <a:off x="10946850" y="0"/>
              <a:ext cx="1242102" cy="2622511"/>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51" name="Google Shape;451;p59"/>
            <p:cNvSpPr/>
            <p:nvPr/>
          </p:nvSpPr>
          <p:spPr>
            <a:xfrm>
              <a:off x="0" y="0"/>
              <a:ext cx="1577667" cy="98067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grpSp>
      <p:sp>
        <p:nvSpPr>
          <p:cNvPr id="452" name="Google Shape;452;p59"/>
          <p:cNvSpPr/>
          <p:nvPr/>
        </p:nvSpPr>
        <p:spPr>
          <a:xfrm>
            <a:off x="-10364" y="0"/>
            <a:ext cx="3032100" cy="5143500"/>
          </a:xfrm>
          <a:prstGeom prst="rect">
            <a:avLst/>
          </a:prstGeom>
          <a:solidFill>
            <a:srgbClr val="404040"/>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sp>
        <p:nvSpPr>
          <p:cNvPr id="453" name="Google Shape;453;p59"/>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rgbClr val="FFFFFF"/>
              </a:buClr>
              <a:buSzPts val="4000"/>
            </a:pPr>
            <a:r>
              <a:rPr lang="en-US" sz="3000" b="1">
                <a:solidFill>
                  <a:srgbClr val="FFFFFF"/>
                </a:solidFill>
              </a:rPr>
              <a:t>Heuristic Evaluation</a:t>
            </a:r>
            <a:endParaRPr sz="3000" b="1">
              <a:solidFill>
                <a:srgbClr val="FFFFFF"/>
              </a:solidFill>
            </a:endParaRPr>
          </a:p>
          <a:p>
            <a:pPr>
              <a:buClr>
                <a:srgbClr val="FFFFFF"/>
              </a:buClr>
              <a:buSzPts val="4000"/>
            </a:pPr>
            <a:r>
              <a:rPr lang="en-US" sz="3000" b="1">
                <a:solidFill>
                  <a:srgbClr val="FFFFFF"/>
                </a:solidFill>
              </a:rPr>
              <a:t>(HE) </a:t>
            </a:r>
            <a:endParaRPr sz="3000" b="1">
              <a:solidFill>
                <a:srgbClr val="FFFFFF"/>
              </a:solidFill>
            </a:endParaRPr>
          </a:p>
          <a:p>
            <a:pPr>
              <a:buClr>
                <a:srgbClr val="FFFFFF"/>
              </a:buClr>
              <a:buSzPts val="4000"/>
            </a:pPr>
            <a:endParaRPr sz="3000" b="1">
              <a:solidFill>
                <a:srgbClr val="FFFFFF"/>
              </a:solidFill>
            </a:endParaRPr>
          </a:p>
          <a:p>
            <a:pPr>
              <a:buClr>
                <a:srgbClr val="FFFFFF"/>
              </a:buClr>
              <a:buSzPts val="4000"/>
            </a:pPr>
            <a:r>
              <a:rPr lang="en-US" sz="2300">
                <a:solidFill>
                  <a:srgbClr val="FFFFFF"/>
                </a:solidFill>
              </a:rPr>
              <a:t>How?</a:t>
            </a:r>
            <a:endParaRPr sz="2300">
              <a:solidFill>
                <a:srgbClr val="FFFFFF"/>
              </a:solidFill>
            </a:endParaRPr>
          </a:p>
          <a:p>
            <a:pPr>
              <a:buClr>
                <a:srgbClr val="FFFFFF"/>
              </a:buClr>
              <a:buSzPts val="4000"/>
            </a:pPr>
            <a:endParaRPr sz="2300">
              <a:solidFill>
                <a:srgbClr val="FFFFFF"/>
              </a:solidFill>
            </a:endParaRPr>
          </a:p>
          <a:p>
            <a:pPr>
              <a:buClr>
                <a:srgbClr val="FFFFFF"/>
              </a:buClr>
              <a:buSzPts val="4000"/>
            </a:pPr>
            <a:r>
              <a:rPr lang="en-US" sz="2300">
                <a:solidFill>
                  <a:srgbClr val="FFFFFF"/>
                </a:solidFill>
              </a:rPr>
              <a:t>To rate Usability Problems?</a:t>
            </a:r>
            <a:endParaRPr sz="2300">
              <a:solidFill>
                <a:srgbClr val="FFFFFF"/>
              </a:solidFill>
            </a:endParaRPr>
          </a:p>
        </p:txBody>
      </p:sp>
      <p:sp>
        <p:nvSpPr>
          <p:cNvPr id="454" name="Google Shape;454;p59"/>
          <p:cNvSpPr txBox="1"/>
          <p:nvPr/>
        </p:nvSpPr>
        <p:spPr>
          <a:xfrm>
            <a:off x="3136031" y="0"/>
            <a:ext cx="1924425" cy="5143500"/>
          </a:xfrm>
          <a:prstGeom prst="rect">
            <a:avLst/>
          </a:prstGeom>
          <a:noFill/>
          <a:ln>
            <a:noFill/>
          </a:ln>
        </p:spPr>
        <p:txBody>
          <a:bodyPr spcFirstLastPara="1" wrap="square" lIns="68569" tIns="68569" rIns="68569" bIns="68569" anchor="t" anchorCtr="0">
            <a:normAutofit/>
          </a:bodyPr>
          <a:lstStyle/>
          <a:p>
            <a:endParaRPr sz="1700">
              <a:solidFill>
                <a:schemeClr val="dk1"/>
              </a:solidFill>
              <a:latin typeface="Calibri"/>
              <a:ea typeface="Calibri"/>
              <a:cs typeface="Calibri"/>
              <a:sym typeface="Calibri"/>
            </a:endParaRPr>
          </a:p>
          <a:p>
            <a:endParaRPr sz="1700" b="1">
              <a:solidFill>
                <a:schemeClr val="dk1"/>
              </a:solidFill>
              <a:latin typeface="Calibri"/>
              <a:ea typeface="Calibri"/>
              <a:cs typeface="Calibri"/>
              <a:sym typeface="Calibri"/>
            </a:endParaRPr>
          </a:p>
          <a:p>
            <a:r>
              <a:rPr lang="en-US" sz="1700" b="1">
                <a:solidFill>
                  <a:schemeClr val="dk1"/>
                </a:solidFill>
                <a:latin typeface="Calibri"/>
                <a:ea typeface="Calibri"/>
                <a:cs typeface="Calibri"/>
                <a:sym typeface="Calibri"/>
              </a:rPr>
              <a:t>Are the problems…</a:t>
            </a:r>
            <a:endParaRPr sz="1700" b="1">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 </a:t>
            </a:r>
            <a:r>
              <a:rPr lang="en-US" sz="1700" b="1">
                <a:solidFill>
                  <a:schemeClr val="dk1"/>
                </a:solidFill>
                <a:latin typeface="Calibri"/>
                <a:ea typeface="Calibri"/>
                <a:cs typeface="Calibri"/>
                <a:sym typeface="Calibri"/>
              </a:rPr>
              <a:t>critically impeding</a:t>
            </a:r>
            <a:r>
              <a:rPr lang="en-US" sz="1700">
                <a:solidFill>
                  <a:schemeClr val="dk1"/>
                </a:solidFill>
                <a:latin typeface="Calibri"/>
                <a:ea typeface="Calibri"/>
                <a:cs typeface="Calibri"/>
                <a:sym typeface="Calibri"/>
              </a:rPr>
              <a:t> the user / </a:t>
            </a:r>
            <a:r>
              <a:rPr lang="en-US" sz="1700" b="1">
                <a:solidFill>
                  <a:schemeClr val="dk1"/>
                </a:solidFill>
                <a:latin typeface="Calibri"/>
                <a:ea typeface="Calibri"/>
                <a:cs typeface="Calibri"/>
                <a:sym typeface="Calibri"/>
              </a:rPr>
              <a:t>preventing </a:t>
            </a:r>
            <a:r>
              <a:rPr lang="en-US" sz="1700">
                <a:solidFill>
                  <a:schemeClr val="dk1"/>
                </a:solidFill>
                <a:latin typeface="Calibri"/>
                <a:ea typeface="Calibri"/>
                <a:cs typeface="Calibri"/>
                <a:sym typeface="Calibri"/>
              </a:rPr>
              <a:t>the user from </a:t>
            </a:r>
            <a:r>
              <a:rPr lang="en-US" sz="1700" b="1">
                <a:solidFill>
                  <a:schemeClr val="dk1"/>
                </a:solidFill>
                <a:latin typeface="Calibri"/>
                <a:ea typeface="Calibri"/>
                <a:cs typeface="Calibri"/>
                <a:sym typeface="Calibri"/>
              </a:rPr>
              <a:t>succeeding </a:t>
            </a:r>
            <a:r>
              <a:rPr lang="en-US" sz="1700">
                <a:solidFill>
                  <a:schemeClr val="dk1"/>
                </a:solidFill>
                <a:latin typeface="Calibri"/>
                <a:ea typeface="Calibri"/>
                <a:cs typeface="Calibri"/>
                <a:sym typeface="Calibri"/>
              </a:rPr>
              <a:t>in their main task?</a:t>
            </a:r>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 </a:t>
            </a:r>
            <a:r>
              <a:rPr lang="en-US" sz="1700" b="1">
                <a:solidFill>
                  <a:schemeClr val="dk1"/>
                </a:solidFill>
                <a:latin typeface="Calibri"/>
                <a:ea typeface="Calibri"/>
                <a:cs typeface="Calibri"/>
                <a:sym typeface="Calibri"/>
              </a:rPr>
              <a:t>breaking the flow</a:t>
            </a:r>
            <a:r>
              <a:rPr lang="en-US" sz="1700">
                <a:solidFill>
                  <a:schemeClr val="dk1"/>
                </a:solidFill>
                <a:latin typeface="Calibri"/>
                <a:ea typeface="Calibri"/>
                <a:cs typeface="Calibri"/>
                <a:sym typeface="Calibri"/>
              </a:rPr>
              <a:t> and the user can’t recover?</a:t>
            </a:r>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endParaRPr>
              <a:solidFill>
                <a:schemeClr val="dk1"/>
              </a:solidFill>
              <a:latin typeface="Calibri"/>
              <a:ea typeface="Calibri"/>
              <a:cs typeface="Calibri"/>
              <a:sym typeface="Calibri"/>
            </a:endParaRPr>
          </a:p>
        </p:txBody>
      </p:sp>
      <p:pic>
        <p:nvPicPr>
          <p:cNvPr id="455" name="Google Shape;455;p59"/>
          <p:cNvPicPr preferRelativeResize="0"/>
          <p:nvPr/>
        </p:nvPicPr>
        <p:blipFill>
          <a:blip r:embed="rId3">
            <a:alphaModFix/>
          </a:blip>
          <a:stretch>
            <a:fillRect/>
          </a:stretch>
        </p:blipFill>
        <p:spPr>
          <a:xfrm>
            <a:off x="5221988" y="694069"/>
            <a:ext cx="3763200" cy="1381106"/>
          </a:xfrm>
          <a:prstGeom prst="rect">
            <a:avLst/>
          </a:prstGeom>
          <a:noFill/>
          <a:ln w="19050" cap="flat" cmpd="sng">
            <a:solidFill>
              <a:schemeClr val="dk2"/>
            </a:solidFill>
            <a:prstDash val="solid"/>
            <a:round/>
            <a:headEnd type="none" w="sm" len="sm"/>
            <a:tailEnd type="none" w="sm" len="sm"/>
          </a:ln>
        </p:spPr>
      </p:pic>
      <p:pic>
        <p:nvPicPr>
          <p:cNvPr id="456" name="Google Shape;456;p59"/>
          <p:cNvPicPr preferRelativeResize="0"/>
          <p:nvPr/>
        </p:nvPicPr>
        <p:blipFill>
          <a:blip r:embed="rId4">
            <a:alphaModFix/>
          </a:blip>
          <a:stretch>
            <a:fillRect/>
          </a:stretch>
        </p:blipFill>
        <p:spPr>
          <a:xfrm>
            <a:off x="5221988" y="2554136"/>
            <a:ext cx="3763201" cy="1894883"/>
          </a:xfrm>
          <a:prstGeom prst="rect">
            <a:avLst/>
          </a:prstGeom>
          <a:noFill/>
          <a:ln w="19050" cap="flat" cmpd="sng">
            <a:solidFill>
              <a:schemeClr val="dk2"/>
            </a:solidFill>
            <a:prstDash val="solid"/>
            <a:round/>
            <a:headEnd type="none" w="sm" len="sm"/>
            <a:tailEnd type="none" w="sm" len="sm"/>
          </a:ln>
        </p:spPr>
      </p:pic>
      <p:sp>
        <p:nvSpPr>
          <p:cNvPr id="457" name="Google Shape;457;p59"/>
          <p:cNvSpPr txBox="1"/>
          <p:nvPr/>
        </p:nvSpPr>
        <p:spPr>
          <a:xfrm>
            <a:off x="5150971" y="4399880"/>
            <a:ext cx="3763125" cy="405900"/>
          </a:xfrm>
          <a:prstGeom prst="rect">
            <a:avLst/>
          </a:prstGeom>
          <a:noFill/>
          <a:ln>
            <a:noFill/>
          </a:ln>
        </p:spPr>
        <p:txBody>
          <a:bodyPr spcFirstLastPara="1" wrap="square" lIns="68569" tIns="68569" rIns="68569" bIns="68569" anchor="t" anchorCtr="0">
            <a:normAutofit/>
          </a:bodyPr>
          <a:lstStyle/>
          <a:p>
            <a:r>
              <a:rPr lang="en-US" sz="500" b="1" u="sng">
                <a:solidFill>
                  <a:schemeClr val="hlink"/>
                </a:solidFill>
                <a:hlinkClick r:id="rId5"/>
              </a:rPr>
              <a:t>https://www.researchgate.net/figure/The-frequency-of-severity-of-problems-based-on-the-principles-of-heuristic-evaluation_tbl2_340895224</a:t>
            </a:r>
            <a:r>
              <a:rPr lang="en-US" sz="500" b="1"/>
              <a:t> </a:t>
            </a:r>
            <a:endParaRPr sz="500" b="1"/>
          </a:p>
        </p:txBody>
      </p:sp>
      <p:sp>
        <p:nvSpPr>
          <p:cNvPr id="458" name="Google Shape;458;p59"/>
          <p:cNvSpPr txBox="1"/>
          <p:nvPr/>
        </p:nvSpPr>
        <p:spPr>
          <a:xfrm>
            <a:off x="5153114" y="2030794"/>
            <a:ext cx="3844350" cy="377775"/>
          </a:xfrm>
          <a:prstGeom prst="rect">
            <a:avLst/>
          </a:prstGeom>
          <a:noFill/>
          <a:ln>
            <a:noFill/>
          </a:ln>
        </p:spPr>
        <p:txBody>
          <a:bodyPr spcFirstLastPara="1" wrap="square" lIns="68569" tIns="68569" rIns="68569" bIns="68569" anchor="t" anchorCtr="0">
            <a:normAutofit/>
          </a:bodyPr>
          <a:lstStyle/>
          <a:p>
            <a:r>
              <a:rPr lang="en-US" sz="500" u="sng">
                <a:solidFill>
                  <a:schemeClr val="hlink"/>
                </a:solidFill>
                <a:hlinkClick r:id="rId6"/>
              </a:rPr>
              <a:t>https://www.</a:t>
            </a:r>
            <a:r>
              <a:rPr lang="en-US" sz="500" b="1" u="sng">
                <a:solidFill>
                  <a:schemeClr val="hlink"/>
                </a:solidFill>
                <a:hlinkClick r:id="rId6"/>
              </a:rPr>
              <a:t>minamarashi</a:t>
            </a:r>
            <a:r>
              <a:rPr lang="en-US" sz="500" u="sng">
                <a:solidFill>
                  <a:schemeClr val="hlink"/>
                </a:solidFill>
                <a:hlinkClick r:id="rId6"/>
              </a:rPr>
              <a:t>.com/heuristic-evaluation</a:t>
            </a:r>
            <a:r>
              <a:rPr lang="en-US" sz="500"/>
              <a:t> </a:t>
            </a:r>
            <a:endParaRPr sz="500"/>
          </a:p>
        </p:txBody>
      </p:sp>
      <p:sp>
        <p:nvSpPr>
          <p:cNvPr id="459" name="Google Shape;459;p59"/>
          <p:cNvSpPr txBox="1"/>
          <p:nvPr/>
        </p:nvSpPr>
        <p:spPr>
          <a:xfrm>
            <a:off x="5222025" y="316294"/>
            <a:ext cx="3763125" cy="377775"/>
          </a:xfrm>
          <a:prstGeom prst="rect">
            <a:avLst/>
          </a:prstGeom>
          <a:noFill/>
          <a:ln>
            <a:noFill/>
          </a:ln>
        </p:spPr>
        <p:txBody>
          <a:bodyPr spcFirstLastPara="1" wrap="square" lIns="68569" tIns="68569" rIns="68569" bIns="68569" anchor="t" anchorCtr="0">
            <a:normAutofit lnSpcReduction="10000"/>
          </a:bodyPr>
          <a:lstStyle/>
          <a:p>
            <a:r>
              <a:rPr lang="en-US" sz="1700" b="1">
                <a:solidFill>
                  <a:schemeClr val="dk1"/>
                </a:solidFill>
                <a:latin typeface="Calibri"/>
                <a:ea typeface="Calibri"/>
                <a:cs typeface="Calibri"/>
                <a:sym typeface="Calibri"/>
              </a:rPr>
              <a:t>A Rating Scale for Severity of Problems</a:t>
            </a:r>
            <a:endParaRPr/>
          </a:p>
        </p:txBody>
      </p:sp>
      <p:sp>
        <p:nvSpPr>
          <p:cNvPr id="460" name="Google Shape;460;p59"/>
          <p:cNvSpPr txBox="1"/>
          <p:nvPr/>
        </p:nvSpPr>
        <p:spPr>
          <a:xfrm>
            <a:off x="5222025" y="2176369"/>
            <a:ext cx="3763125" cy="377775"/>
          </a:xfrm>
          <a:prstGeom prst="rect">
            <a:avLst/>
          </a:prstGeom>
          <a:noFill/>
          <a:ln>
            <a:noFill/>
          </a:ln>
        </p:spPr>
        <p:txBody>
          <a:bodyPr spcFirstLastPara="1" wrap="square" lIns="68569" tIns="68569" rIns="68569" bIns="68569" anchor="t" anchorCtr="0">
            <a:normAutofit lnSpcReduction="10000"/>
          </a:bodyPr>
          <a:lstStyle/>
          <a:p>
            <a:r>
              <a:rPr lang="en-US" sz="1700" b="1">
                <a:solidFill>
                  <a:schemeClr val="dk1"/>
                </a:solidFill>
                <a:latin typeface="Calibri"/>
                <a:ea typeface="Calibri"/>
                <a:cs typeface="Calibri"/>
                <a:sym typeface="Calibri"/>
              </a:rPr>
              <a:t>A consolidated HE by Heuristics </a:t>
            </a:r>
            <a:endParaRPr/>
          </a:p>
        </p:txBody>
      </p:sp>
    </p:spTree>
    <p:extLst>
      <p:ext uri="{BB962C8B-B14F-4D97-AF65-F5344CB8AC3E}">
        <p14:creationId xmlns:p14="http://schemas.microsoft.com/office/powerpoint/2010/main" val="95105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283;p49"/>
          <p:cNvGraphicFramePr/>
          <p:nvPr>
            <p:extLst>
              <p:ext uri="{D42A27DB-BD31-4B8C-83A1-F6EECF244321}">
                <p14:modId xmlns:p14="http://schemas.microsoft.com/office/powerpoint/2010/main" val="2180045211"/>
              </p:ext>
            </p:extLst>
          </p:nvPr>
        </p:nvGraphicFramePr>
        <p:xfrm>
          <a:off x="914400" y="834926"/>
          <a:ext cx="7315200" cy="3694544"/>
        </p:xfrm>
        <a:graphic>
          <a:graphicData uri="http://schemas.openxmlformats.org/drawingml/2006/table">
            <a:tbl>
              <a:tblPr firstRow="1" bandRow="1">
                <a:noFill/>
              </a:tblPr>
              <a:tblGrid>
                <a:gridCol w="3753293">
                  <a:extLst>
                    <a:ext uri="{9D8B030D-6E8A-4147-A177-3AD203B41FA5}">
                      <a16:colId xmlns:a16="http://schemas.microsoft.com/office/drawing/2014/main" val="20000"/>
                    </a:ext>
                  </a:extLst>
                </a:gridCol>
                <a:gridCol w="3561907">
                  <a:extLst>
                    <a:ext uri="{9D8B030D-6E8A-4147-A177-3AD203B41FA5}">
                      <a16:colId xmlns:a16="http://schemas.microsoft.com/office/drawing/2014/main" val="20001"/>
                    </a:ext>
                  </a:extLst>
                </a:gridCol>
              </a:tblGrid>
              <a:tr h="722850">
                <a:tc>
                  <a:txBody>
                    <a:bodyPr/>
                    <a:lstStyle/>
                    <a:p>
                      <a:pPr marL="0" marR="0" lvl="0" indent="0" algn="l" rtl="0">
                        <a:lnSpc>
                          <a:spcPct val="100000"/>
                        </a:lnSpc>
                        <a:spcBef>
                          <a:spcPts val="0"/>
                        </a:spcBef>
                        <a:spcAft>
                          <a:spcPts val="0"/>
                        </a:spcAft>
                        <a:buClr>
                          <a:srgbClr val="000000"/>
                        </a:buClr>
                        <a:buSzPts val="2400"/>
                        <a:buFont typeface="Arial"/>
                        <a:buNone/>
                      </a:pPr>
                      <a:r>
                        <a:rPr lang="en-US" sz="1800" u="none" strike="noStrike" cap="none" dirty="0"/>
                        <a:t>Inspection methods</a:t>
                      </a:r>
                      <a:endParaRPr sz="1100" u="none" strike="noStrike" cap="none" dirty="0"/>
                    </a:p>
                  </a:txBody>
                  <a:tcPr marL="68588" marR="68588" marT="34294" marB="34294">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400"/>
                        <a:buFont typeface="Arial"/>
                        <a:buNone/>
                      </a:pPr>
                      <a:r>
                        <a:rPr lang="en-US" sz="1800" u="none" strike="noStrike" cap="none"/>
                        <a:t>User testing</a:t>
                      </a:r>
                      <a:endParaRPr sz="1100" u="none" strike="noStrike" cap="none"/>
                    </a:p>
                  </a:txBody>
                  <a:tcPr marL="68588" marR="68588" marT="34294" marB="34294">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71694">
                <a:tc>
                  <a:txBody>
                    <a:bodyPr/>
                    <a:lstStyle/>
                    <a:p>
                      <a:pPr marL="0" marR="0" lvl="0" indent="0" algn="l" rtl="0">
                        <a:lnSpc>
                          <a:spcPct val="100000"/>
                        </a:lnSpc>
                        <a:spcBef>
                          <a:spcPts val="0"/>
                        </a:spcBef>
                        <a:spcAft>
                          <a:spcPts val="0"/>
                        </a:spcAft>
                        <a:buClr>
                          <a:srgbClr val="000000"/>
                        </a:buClr>
                        <a:buSzPts val="2400"/>
                        <a:buFont typeface="Arial"/>
                        <a:buNone/>
                      </a:pPr>
                      <a:r>
                        <a:rPr lang="en-US" sz="1800" u="none" strike="noStrike" cap="none" dirty="0"/>
                        <a:t>Evaluate the prototype </a:t>
                      </a:r>
                      <a:r>
                        <a:rPr lang="en-US" sz="1800" b="1" u="none" strike="noStrike" cap="none" dirty="0"/>
                        <a:t>without users </a:t>
                      </a:r>
                      <a:r>
                        <a:rPr lang="en-US" sz="1800" u="none" strike="noStrike" cap="none" dirty="0"/>
                        <a:t>(e.g. He</a:t>
                      </a:r>
                      <a:r>
                        <a:rPr lang="en-US" sz="1800" dirty="0"/>
                        <a:t>uristic Evaluation)</a:t>
                      </a:r>
                      <a:endParaRPr sz="1100" u="none" strike="noStrike" cap="none" dirty="0"/>
                    </a:p>
                    <a:p>
                      <a:pPr marL="0" marR="0" lvl="0" indent="0" algn="l" rtl="0">
                        <a:lnSpc>
                          <a:spcPct val="100000"/>
                        </a:lnSpc>
                        <a:spcBef>
                          <a:spcPts val="0"/>
                        </a:spcBef>
                        <a:spcAft>
                          <a:spcPts val="0"/>
                        </a:spcAft>
                        <a:buClr>
                          <a:srgbClr val="000000"/>
                        </a:buClr>
                        <a:buSzPts val="2400"/>
                        <a:buFont typeface="Arial"/>
                        <a:buNone/>
                      </a:pPr>
                      <a:endParaRPr sz="1800" b="1" i="1" dirty="0"/>
                    </a:p>
                    <a:p>
                      <a:pPr marL="0" marR="0" lvl="0" indent="0" algn="l" rtl="0">
                        <a:lnSpc>
                          <a:spcPct val="100000"/>
                        </a:lnSpc>
                        <a:spcBef>
                          <a:spcPts val="0"/>
                        </a:spcBef>
                        <a:spcAft>
                          <a:spcPts val="0"/>
                        </a:spcAft>
                        <a:buClr>
                          <a:srgbClr val="000000"/>
                        </a:buClr>
                        <a:buSzPts val="2400"/>
                        <a:buFont typeface="Arial"/>
                        <a:buNone/>
                      </a:pPr>
                      <a:r>
                        <a:rPr lang="en-US" sz="1800" b="1" i="1" u="none" strike="noStrike" cap="none" dirty="0">
                          <a:solidFill>
                            <a:schemeClr val="dk1"/>
                          </a:solidFill>
                        </a:rPr>
                        <a:t>Guess</a:t>
                      </a:r>
                      <a:r>
                        <a:rPr lang="en-US" sz="1800" b="1" i="1" u="none" strike="noStrike" cap="none" dirty="0">
                          <a:solidFill>
                            <a:srgbClr val="FF0000"/>
                          </a:solidFill>
                        </a:rPr>
                        <a:t> </a:t>
                      </a:r>
                      <a:r>
                        <a:rPr lang="en-US" sz="1800" u="none" strike="noStrike" cap="none" dirty="0">
                          <a:solidFill>
                            <a:schemeClr val="dk1"/>
                          </a:solidFill>
                          <a:latin typeface="Calibri"/>
                          <a:ea typeface="Calibri"/>
                          <a:cs typeface="Calibri"/>
                          <a:sym typeface="Calibri"/>
                        </a:rPr>
                        <a:t>how users could use the interfaces</a:t>
                      </a:r>
                      <a:endParaRPr sz="1100" u="none" strike="noStrike" cap="none" dirty="0"/>
                    </a:p>
                  </a:txBody>
                  <a:tcPr marL="68588" marR="68588" marT="34294" marB="34294">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400"/>
                        <a:buFont typeface="Arial"/>
                        <a:buNone/>
                      </a:pPr>
                      <a:r>
                        <a:rPr lang="en-US" sz="1800" u="none" strike="noStrike" cap="none" dirty="0"/>
                        <a:t>Evaluate the prototype </a:t>
                      </a:r>
                      <a:r>
                        <a:rPr lang="en-US" sz="1800" b="1" u="none" strike="noStrike" cap="none" dirty="0"/>
                        <a:t>with users </a:t>
                      </a:r>
                      <a:endParaRPr sz="1100" b="1" u="none" strike="noStrike" cap="none" dirty="0"/>
                    </a:p>
                    <a:p>
                      <a:pPr marL="0" marR="0" lvl="0" indent="0" algn="l" rtl="0">
                        <a:lnSpc>
                          <a:spcPct val="100000"/>
                        </a:lnSpc>
                        <a:spcBef>
                          <a:spcPts val="0"/>
                        </a:spcBef>
                        <a:spcAft>
                          <a:spcPts val="0"/>
                        </a:spcAft>
                        <a:buClr>
                          <a:srgbClr val="000000"/>
                        </a:buClr>
                        <a:buSzPts val="2400"/>
                        <a:buFont typeface="Arial"/>
                        <a:buNone/>
                      </a:pPr>
                      <a:endParaRPr sz="1800" b="1" i="1" dirty="0"/>
                    </a:p>
                    <a:p>
                      <a:pPr marL="0" marR="0" lvl="0" indent="0" algn="l" rtl="0">
                        <a:lnSpc>
                          <a:spcPct val="100000"/>
                        </a:lnSpc>
                        <a:spcBef>
                          <a:spcPts val="0"/>
                        </a:spcBef>
                        <a:spcAft>
                          <a:spcPts val="0"/>
                        </a:spcAft>
                        <a:buClr>
                          <a:srgbClr val="000000"/>
                        </a:buClr>
                        <a:buSzPts val="2400"/>
                        <a:buFont typeface="Arial"/>
                        <a:buNone/>
                      </a:pPr>
                      <a:endParaRPr sz="1800" b="1" i="1" dirty="0"/>
                    </a:p>
                    <a:p>
                      <a:pPr marL="0" marR="0" lvl="0" indent="0" algn="l" rtl="0">
                        <a:lnSpc>
                          <a:spcPct val="100000"/>
                        </a:lnSpc>
                        <a:spcBef>
                          <a:spcPts val="0"/>
                        </a:spcBef>
                        <a:spcAft>
                          <a:spcPts val="0"/>
                        </a:spcAft>
                        <a:buClr>
                          <a:srgbClr val="000000"/>
                        </a:buClr>
                        <a:buSzPts val="2400"/>
                        <a:buFont typeface="Arial"/>
                        <a:buNone/>
                      </a:pPr>
                      <a:r>
                        <a:rPr lang="en-US" sz="1800" b="1" i="1" u="none" strike="noStrike" cap="none" dirty="0">
                          <a:solidFill>
                            <a:schemeClr val="dk1"/>
                          </a:solidFill>
                        </a:rPr>
                        <a:t>Observe </a:t>
                      </a:r>
                      <a:r>
                        <a:rPr lang="en-US" sz="1800" u="none" strike="noStrike" cap="none" dirty="0">
                          <a:solidFill>
                            <a:schemeClr val="dk1"/>
                          </a:solidFill>
                          <a:latin typeface="Calibri"/>
                          <a:ea typeface="Calibri"/>
                          <a:cs typeface="Calibri"/>
                          <a:sym typeface="Calibri"/>
                        </a:rPr>
                        <a:t>how users use the interfaces</a:t>
                      </a:r>
                      <a:endParaRPr sz="1100" u="none" strike="noStrike" cap="none" dirty="0"/>
                    </a:p>
                  </a:txBody>
                  <a:tcPr marL="68588" marR="68588" marT="34294" marB="34294">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72630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0"/>
          <p:cNvSpPr/>
          <p:nvPr/>
        </p:nvSpPr>
        <p:spPr>
          <a:xfrm>
            <a:off x="0" y="0"/>
            <a:ext cx="9141750" cy="5143500"/>
          </a:xfrm>
          <a:prstGeom prst="rect">
            <a:avLst/>
          </a:prstGeom>
          <a:solidFill>
            <a:schemeClr val="lt1"/>
          </a:solidFill>
          <a:ln>
            <a:noFill/>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grpSp>
        <p:nvGrpSpPr>
          <p:cNvPr id="467" name="Google Shape;467;p60"/>
          <p:cNvGrpSpPr/>
          <p:nvPr/>
        </p:nvGrpSpPr>
        <p:grpSpPr>
          <a:xfrm>
            <a:off x="1143" y="1"/>
            <a:ext cx="9141714" cy="5144351"/>
            <a:chOff x="0" y="0"/>
            <a:chExt cx="12188952" cy="6859135"/>
          </a:xfrm>
        </p:grpSpPr>
        <p:sp>
          <p:nvSpPr>
            <p:cNvPr id="468" name="Google Shape;468;p60"/>
            <p:cNvSpPr/>
            <p:nvPr/>
          </p:nvSpPr>
          <p:spPr>
            <a:xfrm>
              <a:off x="26122" y="6015669"/>
              <a:ext cx="2608073" cy="842670"/>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69" name="Google Shape;469;p60"/>
            <p:cNvSpPr/>
            <p:nvPr/>
          </p:nvSpPr>
          <p:spPr>
            <a:xfrm>
              <a:off x="655184" y="5798001"/>
              <a:ext cx="2486515" cy="1061134"/>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70" name="Google Shape;470;p60"/>
            <p:cNvSpPr/>
            <p:nvPr/>
          </p:nvSpPr>
          <p:spPr>
            <a:xfrm>
              <a:off x="3474720" y="0"/>
              <a:ext cx="6179082" cy="1780073"/>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71" name="Google Shape;471;p60"/>
            <p:cNvSpPr/>
            <p:nvPr/>
          </p:nvSpPr>
          <p:spPr>
            <a:xfrm>
              <a:off x="0" y="2390523"/>
              <a:ext cx="611491" cy="1422364"/>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72" name="Google Shape;472;p60"/>
            <p:cNvSpPr/>
            <p:nvPr/>
          </p:nvSpPr>
          <p:spPr>
            <a:xfrm>
              <a:off x="3792772" y="0"/>
              <a:ext cx="2420311" cy="1345174"/>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73" name="Google Shape;473;p60"/>
            <p:cNvSpPr/>
            <p:nvPr/>
          </p:nvSpPr>
          <p:spPr>
            <a:xfrm>
              <a:off x="10946850" y="0"/>
              <a:ext cx="1242102" cy="2622511"/>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474" name="Google Shape;474;p60"/>
            <p:cNvSpPr/>
            <p:nvPr/>
          </p:nvSpPr>
          <p:spPr>
            <a:xfrm>
              <a:off x="0" y="0"/>
              <a:ext cx="1577667" cy="98067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grpSp>
      <p:sp>
        <p:nvSpPr>
          <p:cNvPr id="475" name="Google Shape;475;p60"/>
          <p:cNvSpPr/>
          <p:nvPr/>
        </p:nvSpPr>
        <p:spPr>
          <a:xfrm>
            <a:off x="-10364" y="0"/>
            <a:ext cx="3032100" cy="5143500"/>
          </a:xfrm>
          <a:prstGeom prst="rect">
            <a:avLst/>
          </a:prstGeom>
          <a:solidFill>
            <a:srgbClr val="404040"/>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sp>
        <p:nvSpPr>
          <p:cNvPr id="476" name="Google Shape;476;p60"/>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rgbClr val="FFFFFF"/>
              </a:buClr>
              <a:buSzPts val="4000"/>
            </a:pPr>
            <a:r>
              <a:rPr lang="en-US" sz="3000" b="1">
                <a:solidFill>
                  <a:srgbClr val="FFFFFF"/>
                </a:solidFill>
              </a:rPr>
              <a:t>Heuristic Evaluation</a:t>
            </a:r>
            <a:endParaRPr sz="3000" b="1">
              <a:solidFill>
                <a:srgbClr val="FFFFFF"/>
              </a:solidFill>
            </a:endParaRPr>
          </a:p>
          <a:p>
            <a:pPr>
              <a:buClr>
                <a:srgbClr val="FFFFFF"/>
              </a:buClr>
              <a:buSzPts val="4000"/>
            </a:pPr>
            <a:r>
              <a:rPr lang="en-US" sz="3000" b="1">
                <a:solidFill>
                  <a:srgbClr val="FFFFFF"/>
                </a:solidFill>
              </a:rPr>
              <a:t>(HE) </a:t>
            </a:r>
            <a:endParaRPr sz="3000" b="1">
              <a:solidFill>
                <a:srgbClr val="FFFFFF"/>
              </a:solidFill>
            </a:endParaRPr>
          </a:p>
          <a:p>
            <a:pPr>
              <a:buClr>
                <a:srgbClr val="FFFFFF"/>
              </a:buClr>
              <a:buSzPts val="4000"/>
            </a:pPr>
            <a:endParaRPr sz="3000" b="1">
              <a:solidFill>
                <a:srgbClr val="FFFFFF"/>
              </a:solidFill>
            </a:endParaRPr>
          </a:p>
          <a:p>
            <a:pPr>
              <a:buClr>
                <a:srgbClr val="FFFFFF"/>
              </a:buClr>
              <a:buSzPts val="4000"/>
            </a:pPr>
            <a:r>
              <a:rPr lang="en-US" sz="2300">
                <a:solidFill>
                  <a:srgbClr val="FFFFFF"/>
                </a:solidFill>
              </a:rPr>
              <a:t>How?</a:t>
            </a:r>
            <a:endParaRPr sz="2300">
              <a:solidFill>
                <a:srgbClr val="FFFFFF"/>
              </a:solidFill>
            </a:endParaRPr>
          </a:p>
          <a:p>
            <a:pPr>
              <a:buClr>
                <a:srgbClr val="FFFFFF"/>
              </a:buClr>
              <a:buSzPts val="4000"/>
            </a:pPr>
            <a:endParaRPr sz="2300">
              <a:solidFill>
                <a:srgbClr val="FFFFFF"/>
              </a:solidFill>
            </a:endParaRPr>
          </a:p>
          <a:p>
            <a:pPr>
              <a:buClr>
                <a:srgbClr val="FFFFFF"/>
              </a:buClr>
              <a:buSzPts val="4000"/>
            </a:pPr>
            <a:r>
              <a:rPr lang="en-US" sz="2300">
                <a:solidFill>
                  <a:srgbClr val="FFFFFF"/>
                </a:solidFill>
              </a:rPr>
              <a:t>To rate Usability Problems?</a:t>
            </a:r>
            <a:endParaRPr sz="2300">
              <a:solidFill>
                <a:srgbClr val="FFFFFF"/>
              </a:solidFill>
            </a:endParaRPr>
          </a:p>
        </p:txBody>
      </p:sp>
      <p:sp>
        <p:nvSpPr>
          <p:cNvPr id="477" name="Google Shape;477;p60"/>
          <p:cNvSpPr txBox="1"/>
          <p:nvPr/>
        </p:nvSpPr>
        <p:spPr>
          <a:xfrm>
            <a:off x="3136031" y="0"/>
            <a:ext cx="1924425" cy="5143500"/>
          </a:xfrm>
          <a:prstGeom prst="rect">
            <a:avLst/>
          </a:prstGeom>
          <a:noFill/>
          <a:ln>
            <a:noFill/>
          </a:ln>
        </p:spPr>
        <p:txBody>
          <a:bodyPr spcFirstLastPara="1" wrap="square" lIns="68569" tIns="68569" rIns="68569" bIns="68569" anchor="t" anchorCtr="0">
            <a:normAutofit/>
          </a:bodyPr>
          <a:lstStyle/>
          <a:p>
            <a:endParaRPr sz="1700" b="1">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r>
              <a:rPr lang="en-US" sz="1700" b="1">
                <a:solidFill>
                  <a:schemeClr val="dk1"/>
                </a:solidFill>
                <a:latin typeface="Calibri"/>
                <a:ea typeface="Calibri"/>
                <a:cs typeface="Calibri"/>
                <a:sym typeface="Calibri"/>
              </a:rPr>
              <a:t>Are the problems…</a:t>
            </a:r>
            <a:endParaRPr sz="1700" b="1">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 </a:t>
            </a:r>
            <a:r>
              <a:rPr lang="en-US" sz="1700" b="1">
                <a:solidFill>
                  <a:schemeClr val="dk1"/>
                </a:solidFill>
                <a:latin typeface="Calibri"/>
                <a:ea typeface="Calibri"/>
                <a:cs typeface="Calibri"/>
                <a:sym typeface="Calibri"/>
              </a:rPr>
              <a:t>critically impeding</a:t>
            </a:r>
            <a:r>
              <a:rPr lang="en-US" sz="1700">
                <a:solidFill>
                  <a:schemeClr val="dk1"/>
                </a:solidFill>
                <a:latin typeface="Calibri"/>
                <a:ea typeface="Calibri"/>
                <a:cs typeface="Calibri"/>
                <a:sym typeface="Calibri"/>
              </a:rPr>
              <a:t> the user / </a:t>
            </a:r>
            <a:r>
              <a:rPr lang="en-US" sz="1700" b="1">
                <a:solidFill>
                  <a:schemeClr val="dk1"/>
                </a:solidFill>
                <a:latin typeface="Calibri"/>
                <a:ea typeface="Calibri"/>
                <a:cs typeface="Calibri"/>
                <a:sym typeface="Calibri"/>
              </a:rPr>
              <a:t>preventing </a:t>
            </a:r>
            <a:r>
              <a:rPr lang="en-US" sz="1700">
                <a:solidFill>
                  <a:schemeClr val="dk1"/>
                </a:solidFill>
                <a:latin typeface="Calibri"/>
                <a:ea typeface="Calibri"/>
                <a:cs typeface="Calibri"/>
                <a:sym typeface="Calibri"/>
              </a:rPr>
              <a:t>the user from </a:t>
            </a:r>
            <a:r>
              <a:rPr lang="en-US" sz="1700" b="1">
                <a:solidFill>
                  <a:schemeClr val="dk1"/>
                </a:solidFill>
                <a:latin typeface="Calibri"/>
                <a:ea typeface="Calibri"/>
                <a:cs typeface="Calibri"/>
                <a:sym typeface="Calibri"/>
              </a:rPr>
              <a:t>succeeding </a:t>
            </a:r>
            <a:r>
              <a:rPr lang="en-US" sz="1700">
                <a:solidFill>
                  <a:schemeClr val="dk1"/>
                </a:solidFill>
                <a:latin typeface="Calibri"/>
                <a:ea typeface="Calibri"/>
                <a:cs typeface="Calibri"/>
                <a:sym typeface="Calibri"/>
              </a:rPr>
              <a:t>in their main task?</a:t>
            </a:r>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 </a:t>
            </a:r>
            <a:r>
              <a:rPr lang="en-US" sz="1700" b="1">
                <a:solidFill>
                  <a:schemeClr val="dk1"/>
                </a:solidFill>
                <a:latin typeface="Calibri"/>
                <a:ea typeface="Calibri"/>
                <a:cs typeface="Calibri"/>
                <a:sym typeface="Calibri"/>
              </a:rPr>
              <a:t>breaking the flow</a:t>
            </a:r>
            <a:r>
              <a:rPr lang="en-US" sz="1700">
                <a:solidFill>
                  <a:schemeClr val="dk1"/>
                </a:solidFill>
                <a:latin typeface="Calibri"/>
                <a:ea typeface="Calibri"/>
                <a:cs typeface="Calibri"/>
                <a:sym typeface="Calibri"/>
              </a:rPr>
              <a:t> and the user can’t recover?</a:t>
            </a:r>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 </a:t>
            </a:r>
            <a:r>
              <a:rPr lang="en-US" sz="1700" b="1">
                <a:solidFill>
                  <a:schemeClr val="dk1"/>
                </a:solidFill>
                <a:latin typeface="Calibri"/>
                <a:ea typeface="Calibri"/>
                <a:cs typeface="Calibri"/>
                <a:sym typeface="Calibri"/>
              </a:rPr>
              <a:t>slowing down the user</a:t>
            </a:r>
            <a:r>
              <a:rPr lang="en-US" sz="1700">
                <a:solidFill>
                  <a:schemeClr val="dk1"/>
                </a:solidFill>
                <a:latin typeface="Calibri"/>
                <a:ea typeface="Calibri"/>
                <a:cs typeface="Calibri"/>
                <a:sym typeface="Calibri"/>
              </a:rPr>
              <a:t>, but still allowing them to complete the task?</a:t>
            </a:r>
            <a:endParaRPr>
              <a:solidFill>
                <a:schemeClr val="dk1"/>
              </a:solidFill>
              <a:latin typeface="Calibri"/>
              <a:ea typeface="Calibri"/>
              <a:cs typeface="Calibri"/>
              <a:sym typeface="Calibri"/>
            </a:endParaRPr>
          </a:p>
        </p:txBody>
      </p:sp>
      <p:pic>
        <p:nvPicPr>
          <p:cNvPr id="478" name="Google Shape;478;p60"/>
          <p:cNvPicPr preferRelativeResize="0"/>
          <p:nvPr/>
        </p:nvPicPr>
        <p:blipFill>
          <a:blip r:embed="rId3">
            <a:alphaModFix/>
          </a:blip>
          <a:stretch>
            <a:fillRect/>
          </a:stretch>
        </p:blipFill>
        <p:spPr>
          <a:xfrm>
            <a:off x="5221988" y="694069"/>
            <a:ext cx="3763200" cy="1381106"/>
          </a:xfrm>
          <a:prstGeom prst="rect">
            <a:avLst/>
          </a:prstGeom>
          <a:noFill/>
          <a:ln w="19050" cap="flat" cmpd="sng">
            <a:solidFill>
              <a:schemeClr val="dk2"/>
            </a:solidFill>
            <a:prstDash val="solid"/>
            <a:round/>
            <a:headEnd type="none" w="sm" len="sm"/>
            <a:tailEnd type="none" w="sm" len="sm"/>
          </a:ln>
        </p:spPr>
      </p:pic>
      <p:pic>
        <p:nvPicPr>
          <p:cNvPr id="479" name="Google Shape;479;p60"/>
          <p:cNvPicPr preferRelativeResize="0"/>
          <p:nvPr/>
        </p:nvPicPr>
        <p:blipFill>
          <a:blip r:embed="rId4">
            <a:alphaModFix/>
          </a:blip>
          <a:stretch>
            <a:fillRect/>
          </a:stretch>
        </p:blipFill>
        <p:spPr>
          <a:xfrm>
            <a:off x="5221988" y="2554136"/>
            <a:ext cx="3763201" cy="1894883"/>
          </a:xfrm>
          <a:prstGeom prst="rect">
            <a:avLst/>
          </a:prstGeom>
          <a:noFill/>
          <a:ln w="19050" cap="flat" cmpd="sng">
            <a:solidFill>
              <a:schemeClr val="dk2"/>
            </a:solidFill>
            <a:prstDash val="solid"/>
            <a:round/>
            <a:headEnd type="none" w="sm" len="sm"/>
            <a:tailEnd type="none" w="sm" len="sm"/>
          </a:ln>
        </p:spPr>
      </p:pic>
      <p:sp>
        <p:nvSpPr>
          <p:cNvPr id="480" name="Google Shape;480;p60"/>
          <p:cNvSpPr txBox="1"/>
          <p:nvPr/>
        </p:nvSpPr>
        <p:spPr>
          <a:xfrm>
            <a:off x="5150971" y="4399880"/>
            <a:ext cx="3763125" cy="405900"/>
          </a:xfrm>
          <a:prstGeom prst="rect">
            <a:avLst/>
          </a:prstGeom>
          <a:noFill/>
          <a:ln>
            <a:noFill/>
          </a:ln>
        </p:spPr>
        <p:txBody>
          <a:bodyPr spcFirstLastPara="1" wrap="square" lIns="68569" tIns="68569" rIns="68569" bIns="68569" anchor="t" anchorCtr="0">
            <a:normAutofit/>
          </a:bodyPr>
          <a:lstStyle/>
          <a:p>
            <a:r>
              <a:rPr lang="en-US" sz="500" b="1" u="sng">
                <a:solidFill>
                  <a:schemeClr val="hlink"/>
                </a:solidFill>
                <a:hlinkClick r:id="rId5"/>
              </a:rPr>
              <a:t>https://www.researchgate.net/figure/The-frequency-of-severity-of-problems-based-on-the-principles-of-heuristic-evaluation_tbl2_340895224</a:t>
            </a:r>
            <a:r>
              <a:rPr lang="en-US" sz="500" b="1"/>
              <a:t> </a:t>
            </a:r>
            <a:endParaRPr sz="500" b="1"/>
          </a:p>
        </p:txBody>
      </p:sp>
      <p:sp>
        <p:nvSpPr>
          <p:cNvPr id="481" name="Google Shape;481;p60"/>
          <p:cNvSpPr txBox="1"/>
          <p:nvPr/>
        </p:nvSpPr>
        <p:spPr>
          <a:xfrm>
            <a:off x="5153114" y="2030794"/>
            <a:ext cx="3844350" cy="377775"/>
          </a:xfrm>
          <a:prstGeom prst="rect">
            <a:avLst/>
          </a:prstGeom>
          <a:noFill/>
          <a:ln>
            <a:noFill/>
          </a:ln>
        </p:spPr>
        <p:txBody>
          <a:bodyPr spcFirstLastPara="1" wrap="square" lIns="68569" tIns="68569" rIns="68569" bIns="68569" anchor="t" anchorCtr="0">
            <a:normAutofit/>
          </a:bodyPr>
          <a:lstStyle/>
          <a:p>
            <a:r>
              <a:rPr lang="en-US" sz="500" u="sng">
                <a:solidFill>
                  <a:schemeClr val="hlink"/>
                </a:solidFill>
                <a:hlinkClick r:id="rId6"/>
              </a:rPr>
              <a:t>https://www.</a:t>
            </a:r>
            <a:r>
              <a:rPr lang="en-US" sz="500" b="1" u="sng">
                <a:solidFill>
                  <a:schemeClr val="hlink"/>
                </a:solidFill>
                <a:hlinkClick r:id="rId6"/>
              </a:rPr>
              <a:t>minamarashi</a:t>
            </a:r>
            <a:r>
              <a:rPr lang="en-US" sz="500" u="sng">
                <a:solidFill>
                  <a:schemeClr val="hlink"/>
                </a:solidFill>
                <a:hlinkClick r:id="rId6"/>
              </a:rPr>
              <a:t>.com/heuristic-evaluation</a:t>
            </a:r>
            <a:r>
              <a:rPr lang="en-US" sz="500"/>
              <a:t> </a:t>
            </a:r>
            <a:endParaRPr sz="500"/>
          </a:p>
        </p:txBody>
      </p:sp>
      <p:sp>
        <p:nvSpPr>
          <p:cNvPr id="482" name="Google Shape;482;p60"/>
          <p:cNvSpPr txBox="1"/>
          <p:nvPr/>
        </p:nvSpPr>
        <p:spPr>
          <a:xfrm>
            <a:off x="5222025" y="316294"/>
            <a:ext cx="3763125" cy="377775"/>
          </a:xfrm>
          <a:prstGeom prst="rect">
            <a:avLst/>
          </a:prstGeom>
          <a:noFill/>
          <a:ln>
            <a:noFill/>
          </a:ln>
        </p:spPr>
        <p:txBody>
          <a:bodyPr spcFirstLastPara="1" wrap="square" lIns="68569" tIns="68569" rIns="68569" bIns="68569" anchor="t" anchorCtr="0">
            <a:normAutofit lnSpcReduction="10000"/>
          </a:bodyPr>
          <a:lstStyle/>
          <a:p>
            <a:r>
              <a:rPr lang="en-US" sz="1700" b="1">
                <a:solidFill>
                  <a:schemeClr val="dk1"/>
                </a:solidFill>
                <a:latin typeface="Calibri"/>
                <a:ea typeface="Calibri"/>
                <a:cs typeface="Calibri"/>
                <a:sym typeface="Calibri"/>
              </a:rPr>
              <a:t>A Rating Scale for Severity of Problems</a:t>
            </a:r>
            <a:endParaRPr/>
          </a:p>
        </p:txBody>
      </p:sp>
      <p:sp>
        <p:nvSpPr>
          <p:cNvPr id="483" name="Google Shape;483;p60"/>
          <p:cNvSpPr txBox="1"/>
          <p:nvPr/>
        </p:nvSpPr>
        <p:spPr>
          <a:xfrm>
            <a:off x="5222025" y="2176369"/>
            <a:ext cx="3763125" cy="377775"/>
          </a:xfrm>
          <a:prstGeom prst="rect">
            <a:avLst/>
          </a:prstGeom>
          <a:noFill/>
          <a:ln>
            <a:noFill/>
          </a:ln>
        </p:spPr>
        <p:txBody>
          <a:bodyPr spcFirstLastPara="1" wrap="square" lIns="68569" tIns="68569" rIns="68569" bIns="68569" anchor="t" anchorCtr="0">
            <a:normAutofit lnSpcReduction="10000"/>
          </a:bodyPr>
          <a:lstStyle/>
          <a:p>
            <a:r>
              <a:rPr lang="en-US" sz="1700" b="1">
                <a:solidFill>
                  <a:schemeClr val="dk1"/>
                </a:solidFill>
                <a:latin typeface="Calibri"/>
                <a:ea typeface="Calibri"/>
                <a:cs typeface="Calibri"/>
                <a:sym typeface="Calibri"/>
              </a:rPr>
              <a:t>A consolidated HE by Heuristics </a:t>
            </a:r>
            <a:endParaRPr/>
          </a:p>
        </p:txBody>
      </p:sp>
    </p:spTree>
    <p:extLst>
      <p:ext uri="{BB962C8B-B14F-4D97-AF65-F5344CB8AC3E}">
        <p14:creationId xmlns:p14="http://schemas.microsoft.com/office/powerpoint/2010/main" val="563499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1"/>
          <p:cNvSpPr/>
          <p:nvPr/>
        </p:nvSpPr>
        <p:spPr>
          <a:xfrm>
            <a:off x="0" y="0"/>
            <a:ext cx="9141750" cy="5143500"/>
          </a:xfrm>
          <a:prstGeom prst="rect">
            <a:avLst/>
          </a:prstGeom>
          <a:solidFill>
            <a:schemeClr val="lt1"/>
          </a:solidFill>
          <a:ln>
            <a:noFill/>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sp>
        <p:nvSpPr>
          <p:cNvPr id="490" name="Google Shape;490;p61"/>
          <p:cNvSpPr/>
          <p:nvPr/>
        </p:nvSpPr>
        <p:spPr>
          <a:xfrm>
            <a:off x="0" y="0"/>
            <a:ext cx="3044250" cy="5143500"/>
          </a:xfrm>
          <a:prstGeom prst="rect">
            <a:avLst/>
          </a:prstGeom>
          <a:solidFill>
            <a:srgbClr val="404040"/>
          </a:solidFill>
          <a:ln>
            <a:noFill/>
          </a:ln>
        </p:spPr>
        <p:txBody>
          <a:bodyPr spcFirstLastPara="1" wrap="square" lIns="68569" tIns="34275" rIns="68569" bIns="34275"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491" name="Google Shape;491;p61"/>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rgbClr val="FFFFFF"/>
              </a:buClr>
              <a:buSzPts val="4000"/>
            </a:pPr>
            <a:r>
              <a:rPr lang="en-US" sz="3000" b="1" dirty="0">
                <a:solidFill>
                  <a:schemeClr val="tx1"/>
                </a:solidFill>
              </a:rPr>
              <a:t>Heuristic Evaluation</a:t>
            </a:r>
            <a:endParaRPr sz="3000" b="1" dirty="0">
              <a:solidFill>
                <a:schemeClr val="tx1"/>
              </a:solidFill>
            </a:endParaRPr>
          </a:p>
          <a:p>
            <a:pPr>
              <a:buClr>
                <a:srgbClr val="FFFFFF"/>
              </a:buClr>
              <a:buSzPts val="4000"/>
            </a:pPr>
            <a:r>
              <a:rPr lang="en-US" sz="3000" b="1" dirty="0">
                <a:solidFill>
                  <a:schemeClr val="tx1"/>
                </a:solidFill>
              </a:rPr>
              <a:t>(HE) </a:t>
            </a:r>
            <a:endParaRPr sz="3000" b="1" dirty="0">
              <a:solidFill>
                <a:schemeClr val="tx1"/>
              </a:solidFill>
            </a:endParaRPr>
          </a:p>
          <a:p>
            <a:pPr>
              <a:buClr>
                <a:srgbClr val="FFFFFF"/>
              </a:buClr>
              <a:buSzPts val="4000"/>
            </a:pPr>
            <a:endParaRPr sz="3000" b="1" dirty="0">
              <a:solidFill>
                <a:schemeClr val="tx1"/>
              </a:solidFill>
            </a:endParaRPr>
          </a:p>
          <a:p>
            <a:pPr>
              <a:buClr>
                <a:srgbClr val="FFFFFF"/>
              </a:buClr>
              <a:buSzPts val="4000"/>
            </a:pPr>
            <a:r>
              <a:rPr lang="en-US" sz="2300" dirty="0">
                <a:solidFill>
                  <a:schemeClr val="tx1"/>
                </a:solidFill>
              </a:rPr>
              <a:t>→ Overview</a:t>
            </a:r>
            <a:endParaRPr sz="2300" dirty="0">
              <a:solidFill>
                <a:schemeClr val="tx1"/>
              </a:solidFill>
            </a:endParaRPr>
          </a:p>
          <a:p>
            <a:pPr>
              <a:buClr>
                <a:srgbClr val="FFFFFF"/>
              </a:buClr>
              <a:buSzPts val="4000"/>
            </a:pPr>
            <a:endParaRPr sz="2300" dirty="0">
              <a:solidFill>
                <a:schemeClr val="tx1"/>
              </a:solidFill>
            </a:endParaRPr>
          </a:p>
          <a:p>
            <a:pPr>
              <a:buClr>
                <a:schemeClr val="lt1"/>
              </a:buClr>
              <a:buSzPts val="4000"/>
            </a:pPr>
            <a:r>
              <a:rPr lang="en-US" sz="2300" dirty="0">
                <a:solidFill>
                  <a:schemeClr val="tx1"/>
                </a:solidFill>
              </a:rPr>
              <a:t>→ 10 Heuristics</a:t>
            </a:r>
            <a:endParaRPr sz="2300" dirty="0">
              <a:solidFill>
                <a:schemeClr val="tx1"/>
              </a:solidFill>
            </a:endParaRPr>
          </a:p>
          <a:p>
            <a:pPr>
              <a:buClr>
                <a:srgbClr val="FFFFFF"/>
              </a:buClr>
              <a:buSzPts val="4000"/>
            </a:pPr>
            <a:endParaRPr sz="2300" dirty="0">
              <a:solidFill>
                <a:schemeClr val="tx1"/>
              </a:solidFill>
            </a:endParaRPr>
          </a:p>
        </p:txBody>
      </p:sp>
      <p:pic>
        <p:nvPicPr>
          <p:cNvPr id="492" name="Google Shape;492;p61" descr="This video is part of a Coursera course, Human-Centered Design: an Introduction (https://www.coursera.org/learn/human-computer-interaction?specialization=interaction-design).&#10;&#10;This course is part of the Interaction Design Specialization (https://www.coursera.org/specializations/interaction-design) led by Scott Klemmer of UC San Diego. In this specialization, you will learn how to design technologies that bring people joy, rather than frustration. You'll learn techniques for rapidly prototyping and evaluating interfaces; how to use these designs to get feedback from other stakeholders; how to conduct fieldwork unearth design ideas; principles of visual design; and how to perform and analyze experiments." title="Lecture 4.5 Watch Two Students Do Heuristic Evaluation">
            <a:hlinkClick r:id="rId3"/>
          </p:cNvPr>
          <p:cNvPicPr preferRelativeResize="0"/>
          <p:nvPr/>
        </p:nvPicPr>
        <p:blipFill>
          <a:blip r:embed="rId4">
            <a:alphaModFix/>
          </a:blip>
          <a:stretch>
            <a:fillRect/>
          </a:stretch>
        </p:blipFill>
        <p:spPr>
          <a:xfrm>
            <a:off x="3341813" y="982219"/>
            <a:ext cx="5492531" cy="3089531"/>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109541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animEffect transition="in" filter="fade">
                                      <p:cBhvr>
                                        <p:cTn id="7" dur="1000"/>
                                        <p:tgtEl>
                                          <p:spTgt spid="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2"/>
          <p:cNvSpPr/>
          <p:nvPr/>
        </p:nvSpPr>
        <p:spPr>
          <a:xfrm>
            <a:off x="0" y="0"/>
            <a:ext cx="6277050" cy="5143500"/>
          </a:xfrm>
          <a:prstGeom prst="rect">
            <a:avLst/>
          </a:prstGeom>
          <a:solidFill>
            <a:schemeClr val="lt1"/>
          </a:solidFill>
          <a:ln>
            <a:noFill/>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grpSp>
        <p:nvGrpSpPr>
          <p:cNvPr id="499" name="Google Shape;499;p62"/>
          <p:cNvGrpSpPr/>
          <p:nvPr/>
        </p:nvGrpSpPr>
        <p:grpSpPr>
          <a:xfrm>
            <a:off x="1143" y="1"/>
            <a:ext cx="9141714" cy="5144351"/>
            <a:chOff x="0" y="0"/>
            <a:chExt cx="12188952" cy="6859135"/>
          </a:xfrm>
        </p:grpSpPr>
        <p:sp>
          <p:nvSpPr>
            <p:cNvPr id="500" name="Google Shape;500;p62"/>
            <p:cNvSpPr/>
            <p:nvPr/>
          </p:nvSpPr>
          <p:spPr>
            <a:xfrm>
              <a:off x="26122" y="6015669"/>
              <a:ext cx="2608073" cy="842670"/>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01" name="Google Shape;501;p62"/>
            <p:cNvSpPr/>
            <p:nvPr/>
          </p:nvSpPr>
          <p:spPr>
            <a:xfrm>
              <a:off x="655184" y="5798001"/>
              <a:ext cx="2486515" cy="1061134"/>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02" name="Google Shape;502;p62"/>
            <p:cNvSpPr/>
            <p:nvPr/>
          </p:nvSpPr>
          <p:spPr>
            <a:xfrm>
              <a:off x="3474720" y="0"/>
              <a:ext cx="6179082" cy="1780073"/>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03" name="Google Shape;503;p62"/>
            <p:cNvSpPr/>
            <p:nvPr/>
          </p:nvSpPr>
          <p:spPr>
            <a:xfrm>
              <a:off x="0" y="2390523"/>
              <a:ext cx="611491" cy="1422364"/>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04" name="Google Shape;504;p62"/>
            <p:cNvSpPr/>
            <p:nvPr/>
          </p:nvSpPr>
          <p:spPr>
            <a:xfrm>
              <a:off x="3792772" y="0"/>
              <a:ext cx="2420311" cy="1345174"/>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05" name="Google Shape;505;p62"/>
            <p:cNvSpPr/>
            <p:nvPr/>
          </p:nvSpPr>
          <p:spPr>
            <a:xfrm>
              <a:off x="10946850" y="0"/>
              <a:ext cx="1242102" cy="2622511"/>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06" name="Google Shape;506;p62"/>
            <p:cNvSpPr/>
            <p:nvPr/>
          </p:nvSpPr>
          <p:spPr>
            <a:xfrm>
              <a:off x="0" y="0"/>
              <a:ext cx="1577667" cy="98067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grpSp>
      <p:sp>
        <p:nvSpPr>
          <p:cNvPr id="507" name="Google Shape;507;p62"/>
          <p:cNvSpPr/>
          <p:nvPr/>
        </p:nvSpPr>
        <p:spPr>
          <a:xfrm>
            <a:off x="-10364" y="0"/>
            <a:ext cx="3032100" cy="5143500"/>
          </a:xfrm>
          <a:prstGeom prst="rect">
            <a:avLst/>
          </a:prstGeom>
          <a:solidFill>
            <a:srgbClr val="404040"/>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sp>
        <p:nvSpPr>
          <p:cNvPr id="508" name="Google Shape;508;p62"/>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chemeClr val="lt1"/>
              </a:buClr>
              <a:buSzPts val="4000"/>
            </a:pPr>
            <a:r>
              <a:rPr lang="en-US" sz="3000" b="1" dirty="0">
                <a:solidFill>
                  <a:schemeClr val="tx1"/>
                </a:solidFill>
              </a:rPr>
              <a:t>Heuristic Evaluation</a:t>
            </a:r>
            <a:endParaRPr sz="3000" b="1" dirty="0">
              <a:solidFill>
                <a:schemeClr val="tx1"/>
              </a:solidFill>
            </a:endParaRPr>
          </a:p>
          <a:p>
            <a:pPr>
              <a:buClr>
                <a:schemeClr val="lt1"/>
              </a:buClr>
              <a:buSzPts val="4000"/>
            </a:pPr>
            <a:r>
              <a:rPr lang="en-US" sz="3000" b="1" dirty="0">
                <a:solidFill>
                  <a:schemeClr val="tx1"/>
                </a:solidFill>
              </a:rPr>
              <a:t>(HE) </a:t>
            </a:r>
            <a:endParaRPr sz="3000" b="1" dirty="0">
              <a:solidFill>
                <a:schemeClr val="tx1"/>
              </a:solidFill>
            </a:endParaRPr>
          </a:p>
          <a:p>
            <a:pPr>
              <a:buClr>
                <a:schemeClr val="lt1"/>
              </a:buClr>
              <a:buSzPts val="4000"/>
            </a:pPr>
            <a:endParaRPr sz="3000" b="1" dirty="0">
              <a:solidFill>
                <a:schemeClr val="tx1"/>
              </a:solidFill>
            </a:endParaRPr>
          </a:p>
          <a:p>
            <a:pPr>
              <a:buClr>
                <a:schemeClr val="lt1"/>
              </a:buClr>
              <a:buSzPts val="4000"/>
            </a:pPr>
            <a:r>
              <a:rPr lang="en-US" sz="2300" dirty="0">
                <a:solidFill>
                  <a:schemeClr val="tx1"/>
                </a:solidFill>
              </a:rPr>
              <a:t>How?</a:t>
            </a:r>
            <a:endParaRPr sz="2300" dirty="0">
              <a:solidFill>
                <a:schemeClr val="tx1"/>
              </a:solidFill>
            </a:endParaRPr>
          </a:p>
          <a:p>
            <a:pPr>
              <a:buClr>
                <a:schemeClr val="lt1"/>
              </a:buClr>
              <a:buSzPts val="4000"/>
            </a:pPr>
            <a:endParaRPr sz="2300" dirty="0">
              <a:solidFill>
                <a:schemeClr val="tx1"/>
              </a:solidFill>
            </a:endParaRPr>
          </a:p>
          <a:p>
            <a:pPr>
              <a:buClr>
                <a:schemeClr val="lt1"/>
              </a:buClr>
              <a:buSzPts val="4000"/>
            </a:pPr>
            <a:r>
              <a:rPr lang="en-US" sz="2300" dirty="0">
                <a:solidFill>
                  <a:schemeClr val="tx1"/>
                </a:solidFill>
              </a:rPr>
              <a:t>To do the HE</a:t>
            </a:r>
            <a:endParaRPr sz="3000" b="1" dirty="0">
              <a:solidFill>
                <a:schemeClr val="tx1"/>
              </a:solidFill>
            </a:endParaRPr>
          </a:p>
        </p:txBody>
      </p:sp>
      <p:sp>
        <p:nvSpPr>
          <p:cNvPr id="509" name="Google Shape;509;p62"/>
          <p:cNvSpPr txBox="1"/>
          <p:nvPr/>
        </p:nvSpPr>
        <p:spPr>
          <a:xfrm rot="-5400000">
            <a:off x="6495619" y="2498363"/>
            <a:ext cx="5026725" cy="267750"/>
          </a:xfrm>
          <a:prstGeom prst="rect">
            <a:avLst/>
          </a:prstGeom>
          <a:noFill/>
          <a:ln>
            <a:noFill/>
          </a:ln>
        </p:spPr>
        <p:txBody>
          <a:bodyPr spcFirstLastPara="1" wrap="square" lIns="68569" tIns="68569" rIns="68569" bIns="68569" anchor="t" anchorCtr="0">
            <a:noAutofit/>
          </a:bodyPr>
          <a:lstStyle/>
          <a:p>
            <a:r>
              <a:rPr lang="en-US" sz="1100" u="sng">
                <a:solidFill>
                  <a:schemeClr val="hlink"/>
                </a:solidFill>
                <a:hlinkClick r:id="rId3"/>
              </a:rPr>
              <a:t>https://medium.com/swlh/10-usability-heuristics-exemplified-57bbfdfd663e</a:t>
            </a:r>
            <a:r>
              <a:rPr lang="en-US" sz="1100"/>
              <a:t> </a:t>
            </a:r>
            <a:endParaRPr sz="1100"/>
          </a:p>
        </p:txBody>
      </p:sp>
      <p:pic>
        <p:nvPicPr>
          <p:cNvPr id="510" name="Google Shape;510;p62"/>
          <p:cNvPicPr preferRelativeResize="0"/>
          <p:nvPr/>
        </p:nvPicPr>
        <p:blipFill>
          <a:blip r:embed="rId4">
            <a:alphaModFix/>
          </a:blip>
          <a:stretch>
            <a:fillRect/>
          </a:stretch>
        </p:blipFill>
        <p:spPr>
          <a:xfrm>
            <a:off x="5884013" y="0"/>
            <a:ext cx="2946469" cy="4860037"/>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872671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3"/>
          <p:cNvSpPr/>
          <p:nvPr/>
        </p:nvSpPr>
        <p:spPr>
          <a:xfrm>
            <a:off x="0" y="0"/>
            <a:ext cx="6277050" cy="5143500"/>
          </a:xfrm>
          <a:prstGeom prst="rect">
            <a:avLst/>
          </a:prstGeom>
          <a:solidFill>
            <a:schemeClr val="lt1"/>
          </a:solidFill>
          <a:ln>
            <a:noFill/>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grpSp>
        <p:nvGrpSpPr>
          <p:cNvPr id="517" name="Google Shape;517;p63"/>
          <p:cNvGrpSpPr/>
          <p:nvPr/>
        </p:nvGrpSpPr>
        <p:grpSpPr>
          <a:xfrm>
            <a:off x="1143" y="1"/>
            <a:ext cx="9141714" cy="5144351"/>
            <a:chOff x="0" y="0"/>
            <a:chExt cx="12188952" cy="6859135"/>
          </a:xfrm>
        </p:grpSpPr>
        <p:sp>
          <p:nvSpPr>
            <p:cNvPr id="518" name="Google Shape;518;p63"/>
            <p:cNvSpPr/>
            <p:nvPr/>
          </p:nvSpPr>
          <p:spPr>
            <a:xfrm>
              <a:off x="26122" y="6015669"/>
              <a:ext cx="2608073" cy="842670"/>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19" name="Google Shape;519;p63"/>
            <p:cNvSpPr/>
            <p:nvPr/>
          </p:nvSpPr>
          <p:spPr>
            <a:xfrm>
              <a:off x="655184" y="5798001"/>
              <a:ext cx="2486515" cy="1061134"/>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20" name="Google Shape;520;p63"/>
            <p:cNvSpPr/>
            <p:nvPr/>
          </p:nvSpPr>
          <p:spPr>
            <a:xfrm>
              <a:off x="3474720" y="0"/>
              <a:ext cx="6179082" cy="1780073"/>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21" name="Google Shape;521;p63"/>
            <p:cNvSpPr/>
            <p:nvPr/>
          </p:nvSpPr>
          <p:spPr>
            <a:xfrm>
              <a:off x="0" y="2390523"/>
              <a:ext cx="611491" cy="1422364"/>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22" name="Google Shape;522;p63"/>
            <p:cNvSpPr/>
            <p:nvPr/>
          </p:nvSpPr>
          <p:spPr>
            <a:xfrm>
              <a:off x="3792772" y="0"/>
              <a:ext cx="2420311" cy="1345174"/>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23" name="Google Shape;523;p63"/>
            <p:cNvSpPr/>
            <p:nvPr/>
          </p:nvSpPr>
          <p:spPr>
            <a:xfrm>
              <a:off x="10946850" y="0"/>
              <a:ext cx="1242102" cy="2622511"/>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24" name="Google Shape;524;p63"/>
            <p:cNvSpPr/>
            <p:nvPr/>
          </p:nvSpPr>
          <p:spPr>
            <a:xfrm>
              <a:off x="0" y="0"/>
              <a:ext cx="1577667" cy="98067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grpSp>
      <p:sp>
        <p:nvSpPr>
          <p:cNvPr id="525" name="Google Shape;525;p63"/>
          <p:cNvSpPr/>
          <p:nvPr/>
        </p:nvSpPr>
        <p:spPr>
          <a:xfrm>
            <a:off x="-10364" y="0"/>
            <a:ext cx="3032100" cy="5143500"/>
          </a:xfrm>
          <a:prstGeom prst="rect">
            <a:avLst/>
          </a:prstGeom>
          <a:solidFill>
            <a:srgbClr val="404040"/>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sp>
        <p:nvSpPr>
          <p:cNvPr id="526" name="Google Shape;526;p63"/>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chemeClr val="lt1"/>
              </a:buClr>
              <a:buSzPts val="4000"/>
            </a:pPr>
            <a:r>
              <a:rPr lang="en-US" sz="3000" b="1" dirty="0">
                <a:solidFill>
                  <a:schemeClr val="tx1"/>
                </a:solidFill>
              </a:rPr>
              <a:t>Heuristic Evaluation</a:t>
            </a:r>
            <a:endParaRPr sz="3000" b="1" dirty="0">
              <a:solidFill>
                <a:schemeClr val="tx1"/>
              </a:solidFill>
            </a:endParaRPr>
          </a:p>
          <a:p>
            <a:pPr>
              <a:buClr>
                <a:schemeClr val="lt1"/>
              </a:buClr>
              <a:buSzPts val="4000"/>
            </a:pPr>
            <a:r>
              <a:rPr lang="en-US" sz="3000" b="1" dirty="0">
                <a:solidFill>
                  <a:schemeClr val="tx1"/>
                </a:solidFill>
              </a:rPr>
              <a:t>(HE) </a:t>
            </a:r>
            <a:endParaRPr sz="3000" b="1" dirty="0">
              <a:solidFill>
                <a:schemeClr val="tx1"/>
              </a:solidFill>
            </a:endParaRPr>
          </a:p>
          <a:p>
            <a:pPr>
              <a:buClr>
                <a:schemeClr val="lt1"/>
              </a:buClr>
              <a:buSzPts val="4000"/>
            </a:pPr>
            <a:endParaRPr sz="3000" b="1" dirty="0">
              <a:solidFill>
                <a:schemeClr val="tx1"/>
              </a:solidFill>
            </a:endParaRPr>
          </a:p>
          <a:p>
            <a:pPr>
              <a:buClr>
                <a:schemeClr val="lt1"/>
              </a:buClr>
              <a:buSzPts val="4000"/>
            </a:pPr>
            <a:r>
              <a:rPr lang="en-US" sz="2300" dirty="0">
                <a:solidFill>
                  <a:schemeClr val="tx1"/>
                </a:solidFill>
              </a:rPr>
              <a:t>How?</a:t>
            </a:r>
            <a:endParaRPr sz="2300" dirty="0">
              <a:solidFill>
                <a:schemeClr val="tx1"/>
              </a:solidFill>
            </a:endParaRPr>
          </a:p>
          <a:p>
            <a:pPr>
              <a:buClr>
                <a:schemeClr val="lt1"/>
              </a:buClr>
              <a:buSzPts val="4000"/>
            </a:pPr>
            <a:endParaRPr sz="2300" dirty="0">
              <a:solidFill>
                <a:schemeClr val="tx1"/>
              </a:solidFill>
            </a:endParaRPr>
          </a:p>
          <a:p>
            <a:pPr>
              <a:buClr>
                <a:schemeClr val="lt1"/>
              </a:buClr>
              <a:buSzPts val="4000"/>
            </a:pPr>
            <a:r>
              <a:rPr lang="en-US" sz="2300" dirty="0">
                <a:solidFill>
                  <a:schemeClr val="tx1"/>
                </a:solidFill>
              </a:rPr>
              <a:t>To do the HE</a:t>
            </a:r>
            <a:endParaRPr sz="3000" b="1" dirty="0">
              <a:solidFill>
                <a:schemeClr val="tx1"/>
              </a:solidFill>
            </a:endParaRPr>
          </a:p>
        </p:txBody>
      </p:sp>
      <p:sp>
        <p:nvSpPr>
          <p:cNvPr id="527" name="Google Shape;527;p63"/>
          <p:cNvSpPr txBox="1"/>
          <p:nvPr/>
        </p:nvSpPr>
        <p:spPr>
          <a:xfrm>
            <a:off x="3327881" y="193706"/>
            <a:ext cx="2250000" cy="4886325"/>
          </a:xfrm>
          <a:prstGeom prst="rect">
            <a:avLst/>
          </a:prstGeom>
          <a:noFill/>
          <a:ln>
            <a:noFill/>
          </a:ln>
        </p:spPr>
        <p:txBody>
          <a:bodyPr spcFirstLastPara="1" wrap="square" lIns="68569" tIns="68569" rIns="68569" bIns="68569" anchor="t" anchorCtr="0">
            <a:noAutofit/>
          </a:bodyPr>
          <a:lstStyle/>
          <a:p>
            <a:r>
              <a:rPr lang="en-US" sz="1600" b="1">
                <a:solidFill>
                  <a:schemeClr val="dk1"/>
                </a:solidFill>
                <a:latin typeface="Calibri"/>
                <a:ea typeface="Calibri"/>
                <a:cs typeface="Calibri"/>
                <a:sym typeface="Calibri"/>
              </a:rPr>
              <a:t>What is wrong here?</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r>
              <a:rPr lang="en-US" sz="1600" b="1">
                <a:solidFill>
                  <a:schemeClr val="dk1"/>
                </a:solidFill>
                <a:latin typeface="Calibri"/>
                <a:ea typeface="Calibri"/>
                <a:cs typeface="Calibri"/>
                <a:sym typeface="Calibri"/>
              </a:rPr>
              <a:t>What heuristics are violated?</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p:txBody>
      </p:sp>
      <p:sp>
        <p:nvSpPr>
          <p:cNvPr id="528" name="Google Shape;528;p63"/>
          <p:cNvSpPr txBox="1"/>
          <p:nvPr/>
        </p:nvSpPr>
        <p:spPr>
          <a:xfrm rot="-5400000">
            <a:off x="6495619" y="2498363"/>
            <a:ext cx="5026725" cy="267750"/>
          </a:xfrm>
          <a:prstGeom prst="rect">
            <a:avLst/>
          </a:prstGeom>
          <a:noFill/>
          <a:ln>
            <a:noFill/>
          </a:ln>
        </p:spPr>
        <p:txBody>
          <a:bodyPr spcFirstLastPara="1" wrap="square" lIns="68569" tIns="68569" rIns="68569" bIns="68569" anchor="t" anchorCtr="0">
            <a:noAutofit/>
          </a:bodyPr>
          <a:lstStyle/>
          <a:p>
            <a:r>
              <a:rPr lang="en-US" sz="1100" u="sng">
                <a:solidFill>
                  <a:schemeClr val="hlink"/>
                </a:solidFill>
                <a:hlinkClick r:id="rId3"/>
              </a:rPr>
              <a:t>https://medium.com/swlh/10-usability-heuristics-exemplified-57bbfdfd663e</a:t>
            </a:r>
            <a:r>
              <a:rPr lang="en-US" sz="1100"/>
              <a:t> </a:t>
            </a:r>
            <a:endParaRPr sz="1100"/>
          </a:p>
        </p:txBody>
      </p:sp>
      <p:pic>
        <p:nvPicPr>
          <p:cNvPr id="529" name="Google Shape;529;p63"/>
          <p:cNvPicPr preferRelativeResize="0"/>
          <p:nvPr/>
        </p:nvPicPr>
        <p:blipFill>
          <a:blip r:embed="rId4">
            <a:alphaModFix/>
          </a:blip>
          <a:stretch>
            <a:fillRect/>
          </a:stretch>
        </p:blipFill>
        <p:spPr>
          <a:xfrm>
            <a:off x="5884013" y="0"/>
            <a:ext cx="2946469" cy="4860037"/>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719151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64"/>
          <p:cNvSpPr/>
          <p:nvPr/>
        </p:nvSpPr>
        <p:spPr>
          <a:xfrm>
            <a:off x="0" y="0"/>
            <a:ext cx="6277050" cy="5143500"/>
          </a:xfrm>
          <a:prstGeom prst="rect">
            <a:avLst/>
          </a:prstGeom>
          <a:solidFill>
            <a:schemeClr val="lt1"/>
          </a:solidFill>
          <a:ln>
            <a:noFill/>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grpSp>
        <p:nvGrpSpPr>
          <p:cNvPr id="536" name="Google Shape;536;p64"/>
          <p:cNvGrpSpPr/>
          <p:nvPr/>
        </p:nvGrpSpPr>
        <p:grpSpPr>
          <a:xfrm>
            <a:off x="1143" y="1"/>
            <a:ext cx="9141714" cy="5144351"/>
            <a:chOff x="0" y="0"/>
            <a:chExt cx="12188952" cy="6859135"/>
          </a:xfrm>
        </p:grpSpPr>
        <p:sp>
          <p:nvSpPr>
            <p:cNvPr id="537" name="Google Shape;537;p64"/>
            <p:cNvSpPr/>
            <p:nvPr/>
          </p:nvSpPr>
          <p:spPr>
            <a:xfrm>
              <a:off x="26122" y="6015669"/>
              <a:ext cx="2608073" cy="842670"/>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38" name="Google Shape;538;p64"/>
            <p:cNvSpPr/>
            <p:nvPr/>
          </p:nvSpPr>
          <p:spPr>
            <a:xfrm>
              <a:off x="655184" y="5798001"/>
              <a:ext cx="2486515" cy="1061134"/>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39" name="Google Shape;539;p64"/>
            <p:cNvSpPr/>
            <p:nvPr/>
          </p:nvSpPr>
          <p:spPr>
            <a:xfrm>
              <a:off x="3474720" y="0"/>
              <a:ext cx="6179082" cy="1780073"/>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40" name="Google Shape;540;p64"/>
            <p:cNvSpPr/>
            <p:nvPr/>
          </p:nvSpPr>
          <p:spPr>
            <a:xfrm>
              <a:off x="0" y="2390523"/>
              <a:ext cx="611491" cy="1422364"/>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41" name="Google Shape;541;p64"/>
            <p:cNvSpPr/>
            <p:nvPr/>
          </p:nvSpPr>
          <p:spPr>
            <a:xfrm>
              <a:off x="3792772" y="0"/>
              <a:ext cx="2420311" cy="1345174"/>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42" name="Google Shape;542;p64"/>
            <p:cNvSpPr/>
            <p:nvPr/>
          </p:nvSpPr>
          <p:spPr>
            <a:xfrm>
              <a:off x="10946850" y="0"/>
              <a:ext cx="1242102" cy="2622511"/>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43" name="Google Shape;543;p64"/>
            <p:cNvSpPr/>
            <p:nvPr/>
          </p:nvSpPr>
          <p:spPr>
            <a:xfrm>
              <a:off x="0" y="0"/>
              <a:ext cx="1577667" cy="98067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grpSp>
      <p:sp>
        <p:nvSpPr>
          <p:cNvPr id="544" name="Google Shape;544;p64"/>
          <p:cNvSpPr/>
          <p:nvPr/>
        </p:nvSpPr>
        <p:spPr>
          <a:xfrm>
            <a:off x="-10364" y="0"/>
            <a:ext cx="3032100" cy="5143500"/>
          </a:xfrm>
          <a:prstGeom prst="rect">
            <a:avLst/>
          </a:prstGeom>
          <a:solidFill>
            <a:srgbClr val="404040"/>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sp>
        <p:nvSpPr>
          <p:cNvPr id="545" name="Google Shape;545;p64"/>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chemeClr val="lt1"/>
              </a:buClr>
              <a:buSzPts val="4000"/>
            </a:pPr>
            <a:r>
              <a:rPr lang="en-US" sz="3000" b="1" dirty="0">
                <a:solidFill>
                  <a:schemeClr val="tx1"/>
                </a:solidFill>
              </a:rPr>
              <a:t>Heuristic Evaluation</a:t>
            </a:r>
            <a:endParaRPr sz="3000" b="1" dirty="0">
              <a:solidFill>
                <a:schemeClr val="tx1"/>
              </a:solidFill>
            </a:endParaRPr>
          </a:p>
          <a:p>
            <a:pPr>
              <a:buClr>
                <a:schemeClr val="lt1"/>
              </a:buClr>
              <a:buSzPts val="4000"/>
            </a:pPr>
            <a:r>
              <a:rPr lang="en-US" sz="3000" b="1" dirty="0">
                <a:solidFill>
                  <a:schemeClr val="tx1"/>
                </a:solidFill>
              </a:rPr>
              <a:t>(HE) </a:t>
            </a:r>
            <a:endParaRPr sz="3000" b="1" dirty="0">
              <a:solidFill>
                <a:schemeClr val="tx1"/>
              </a:solidFill>
            </a:endParaRPr>
          </a:p>
          <a:p>
            <a:pPr>
              <a:buClr>
                <a:schemeClr val="lt1"/>
              </a:buClr>
              <a:buSzPts val="4000"/>
            </a:pPr>
            <a:endParaRPr sz="3000" b="1" dirty="0">
              <a:solidFill>
                <a:schemeClr val="tx1"/>
              </a:solidFill>
            </a:endParaRPr>
          </a:p>
          <a:p>
            <a:pPr>
              <a:buClr>
                <a:schemeClr val="lt1"/>
              </a:buClr>
              <a:buSzPts val="4000"/>
            </a:pPr>
            <a:r>
              <a:rPr lang="en-US" sz="2300" dirty="0">
                <a:solidFill>
                  <a:schemeClr val="tx1"/>
                </a:solidFill>
              </a:rPr>
              <a:t>How?</a:t>
            </a:r>
            <a:endParaRPr sz="2300" dirty="0">
              <a:solidFill>
                <a:schemeClr val="tx1"/>
              </a:solidFill>
            </a:endParaRPr>
          </a:p>
          <a:p>
            <a:pPr>
              <a:buClr>
                <a:schemeClr val="lt1"/>
              </a:buClr>
              <a:buSzPts val="4000"/>
            </a:pPr>
            <a:endParaRPr sz="2300" dirty="0">
              <a:solidFill>
                <a:schemeClr val="tx1"/>
              </a:solidFill>
            </a:endParaRPr>
          </a:p>
          <a:p>
            <a:pPr>
              <a:buClr>
                <a:schemeClr val="lt1"/>
              </a:buClr>
              <a:buSzPts val="4000"/>
            </a:pPr>
            <a:r>
              <a:rPr lang="en-US" sz="2300" dirty="0">
                <a:solidFill>
                  <a:schemeClr val="tx1"/>
                </a:solidFill>
              </a:rPr>
              <a:t>To do the HE</a:t>
            </a:r>
            <a:endParaRPr sz="3000" b="1" dirty="0">
              <a:solidFill>
                <a:schemeClr val="tx1"/>
              </a:solidFill>
            </a:endParaRPr>
          </a:p>
        </p:txBody>
      </p:sp>
      <p:sp>
        <p:nvSpPr>
          <p:cNvPr id="546" name="Google Shape;546;p64"/>
          <p:cNvSpPr txBox="1"/>
          <p:nvPr/>
        </p:nvSpPr>
        <p:spPr>
          <a:xfrm>
            <a:off x="3327881" y="193706"/>
            <a:ext cx="2250000" cy="4886325"/>
          </a:xfrm>
          <a:prstGeom prst="rect">
            <a:avLst/>
          </a:prstGeom>
          <a:noFill/>
          <a:ln>
            <a:noFill/>
          </a:ln>
        </p:spPr>
        <p:txBody>
          <a:bodyPr spcFirstLastPara="1" wrap="square" lIns="68569" tIns="68569" rIns="68569" bIns="68569" anchor="t" anchorCtr="0">
            <a:noAutofit/>
          </a:bodyPr>
          <a:lstStyle/>
          <a:p>
            <a:r>
              <a:rPr lang="en-US" sz="1600" b="1">
                <a:solidFill>
                  <a:schemeClr val="dk1"/>
                </a:solidFill>
                <a:latin typeface="Calibri"/>
                <a:ea typeface="Calibri"/>
                <a:cs typeface="Calibri"/>
                <a:sym typeface="Calibri"/>
              </a:rPr>
              <a:t>What is wrong here?</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r>
              <a:rPr lang="en-US" sz="1600" b="1">
                <a:solidFill>
                  <a:schemeClr val="dk1"/>
                </a:solidFill>
                <a:latin typeface="Calibri"/>
                <a:ea typeface="Calibri"/>
                <a:cs typeface="Calibri"/>
                <a:sym typeface="Calibri"/>
              </a:rPr>
              <a:t>What heuristics are violated?</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r>
              <a:rPr lang="en-US" sz="1600">
                <a:solidFill>
                  <a:schemeClr val="dk1"/>
                </a:solidFill>
                <a:latin typeface="Calibri"/>
                <a:ea typeface="Calibri"/>
                <a:cs typeface="Calibri"/>
                <a:sym typeface="Calibri"/>
              </a:rPr>
              <a:t>→ #1 Visibility of System Status (not clear what is going on)</a:t>
            </a:r>
            <a:endParaRPr sz="1600">
              <a:solidFill>
                <a:schemeClr val="dk1"/>
              </a:solidFill>
              <a:latin typeface="Calibri"/>
              <a:ea typeface="Calibri"/>
              <a:cs typeface="Calibri"/>
              <a:sym typeface="Calibri"/>
            </a:endParaRPr>
          </a:p>
          <a:p>
            <a:r>
              <a:rPr lang="en-US" sz="1600">
                <a:solidFill>
                  <a:schemeClr val="dk1"/>
                </a:solidFill>
                <a:latin typeface="Calibri"/>
                <a:ea typeface="Calibri"/>
                <a:cs typeface="Calibri"/>
                <a:sym typeface="Calibri"/>
              </a:rPr>
              <a:t>→ #5 Error prevention (the error message is not telling us what the problem is)</a:t>
            </a:r>
            <a:endParaRPr sz="1600">
              <a:solidFill>
                <a:schemeClr val="dk1"/>
              </a:solidFill>
              <a:latin typeface="Calibri"/>
              <a:ea typeface="Calibri"/>
              <a:cs typeface="Calibri"/>
              <a:sym typeface="Calibri"/>
            </a:endParaRPr>
          </a:p>
          <a:p>
            <a:endParaRPr sz="1600">
              <a:solidFill>
                <a:schemeClr val="dk1"/>
              </a:solidFill>
              <a:latin typeface="Calibri"/>
              <a:ea typeface="Calibri"/>
              <a:cs typeface="Calibri"/>
              <a:sym typeface="Calibri"/>
            </a:endParaRPr>
          </a:p>
          <a:p>
            <a:r>
              <a:rPr lang="en-US" sz="1600" b="1">
                <a:solidFill>
                  <a:schemeClr val="dk1"/>
                </a:solidFill>
                <a:latin typeface="Calibri"/>
                <a:ea typeface="Calibri"/>
                <a:cs typeface="Calibri"/>
                <a:sym typeface="Calibri"/>
              </a:rPr>
              <a:t>What’s the severity of the problem?</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p:txBody>
      </p:sp>
      <p:sp>
        <p:nvSpPr>
          <p:cNvPr id="547" name="Google Shape;547;p64"/>
          <p:cNvSpPr txBox="1"/>
          <p:nvPr/>
        </p:nvSpPr>
        <p:spPr>
          <a:xfrm rot="-5400000">
            <a:off x="6495619" y="2498363"/>
            <a:ext cx="5026725" cy="267750"/>
          </a:xfrm>
          <a:prstGeom prst="rect">
            <a:avLst/>
          </a:prstGeom>
          <a:noFill/>
          <a:ln>
            <a:noFill/>
          </a:ln>
        </p:spPr>
        <p:txBody>
          <a:bodyPr spcFirstLastPara="1" wrap="square" lIns="68569" tIns="68569" rIns="68569" bIns="68569" anchor="t" anchorCtr="0">
            <a:noAutofit/>
          </a:bodyPr>
          <a:lstStyle/>
          <a:p>
            <a:r>
              <a:rPr lang="en-US" sz="1100" u="sng">
                <a:solidFill>
                  <a:schemeClr val="hlink"/>
                </a:solidFill>
                <a:hlinkClick r:id="rId3"/>
              </a:rPr>
              <a:t>https://medium.com/swlh/10-usability-heuristics-exemplified-57bbfdfd663e</a:t>
            </a:r>
            <a:r>
              <a:rPr lang="en-US" sz="1100"/>
              <a:t> </a:t>
            </a:r>
            <a:endParaRPr sz="1100"/>
          </a:p>
        </p:txBody>
      </p:sp>
      <p:pic>
        <p:nvPicPr>
          <p:cNvPr id="548" name="Google Shape;548;p64"/>
          <p:cNvPicPr preferRelativeResize="0"/>
          <p:nvPr/>
        </p:nvPicPr>
        <p:blipFill>
          <a:blip r:embed="rId4">
            <a:alphaModFix/>
          </a:blip>
          <a:stretch>
            <a:fillRect/>
          </a:stretch>
        </p:blipFill>
        <p:spPr>
          <a:xfrm>
            <a:off x="5884013" y="0"/>
            <a:ext cx="2946469" cy="4860037"/>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1513728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Google Shape;554;p65"/>
          <p:cNvSpPr/>
          <p:nvPr/>
        </p:nvSpPr>
        <p:spPr>
          <a:xfrm>
            <a:off x="0" y="0"/>
            <a:ext cx="6277050" cy="5143500"/>
          </a:xfrm>
          <a:prstGeom prst="rect">
            <a:avLst/>
          </a:prstGeom>
          <a:solidFill>
            <a:schemeClr val="lt1"/>
          </a:solidFill>
          <a:ln>
            <a:noFill/>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grpSp>
        <p:nvGrpSpPr>
          <p:cNvPr id="555" name="Google Shape;555;p65"/>
          <p:cNvGrpSpPr/>
          <p:nvPr/>
        </p:nvGrpSpPr>
        <p:grpSpPr>
          <a:xfrm>
            <a:off x="1143" y="1"/>
            <a:ext cx="9141714" cy="5144351"/>
            <a:chOff x="0" y="0"/>
            <a:chExt cx="12188952" cy="6859135"/>
          </a:xfrm>
        </p:grpSpPr>
        <p:sp>
          <p:nvSpPr>
            <p:cNvPr id="556" name="Google Shape;556;p65"/>
            <p:cNvSpPr/>
            <p:nvPr/>
          </p:nvSpPr>
          <p:spPr>
            <a:xfrm>
              <a:off x="26122" y="6015669"/>
              <a:ext cx="2608073" cy="842670"/>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57" name="Google Shape;557;p65"/>
            <p:cNvSpPr/>
            <p:nvPr/>
          </p:nvSpPr>
          <p:spPr>
            <a:xfrm>
              <a:off x="655184" y="5798001"/>
              <a:ext cx="2486515" cy="1061134"/>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58" name="Google Shape;558;p65"/>
            <p:cNvSpPr/>
            <p:nvPr/>
          </p:nvSpPr>
          <p:spPr>
            <a:xfrm>
              <a:off x="3474720" y="0"/>
              <a:ext cx="6179082" cy="1780073"/>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59" name="Google Shape;559;p65"/>
            <p:cNvSpPr/>
            <p:nvPr/>
          </p:nvSpPr>
          <p:spPr>
            <a:xfrm>
              <a:off x="0" y="2390523"/>
              <a:ext cx="611491" cy="1422364"/>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60" name="Google Shape;560;p65"/>
            <p:cNvSpPr/>
            <p:nvPr/>
          </p:nvSpPr>
          <p:spPr>
            <a:xfrm>
              <a:off x="3792772" y="0"/>
              <a:ext cx="2420311" cy="1345174"/>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61" name="Google Shape;561;p65"/>
            <p:cNvSpPr/>
            <p:nvPr/>
          </p:nvSpPr>
          <p:spPr>
            <a:xfrm>
              <a:off x="10946850" y="0"/>
              <a:ext cx="1242102" cy="2622511"/>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62" name="Google Shape;562;p65"/>
            <p:cNvSpPr/>
            <p:nvPr/>
          </p:nvSpPr>
          <p:spPr>
            <a:xfrm>
              <a:off x="0" y="0"/>
              <a:ext cx="1577667" cy="98067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grpSp>
      <p:sp>
        <p:nvSpPr>
          <p:cNvPr id="563" name="Google Shape;563;p65"/>
          <p:cNvSpPr/>
          <p:nvPr/>
        </p:nvSpPr>
        <p:spPr>
          <a:xfrm>
            <a:off x="-10364" y="0"/>
            <a:ext cx="3032100" cy="5143500"/>
          </a:xfrm>
          <a:prstGeom prst="rect">
            <a:avLst/>
          </a:prstGeom>
          <a:solidFill>
            <a:srgbClr val="404040"/>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sp>
        <p:nvSpPr>
          <p:cNvPr id="564" name="Google Shape;564;p65"/>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chemeClr val="lt1"/>
              </a:buClr>
              <a:buSzPts val="4000"/>
            </a:pPr>
            <a:r>
              <a:rPr lang="en-US" sz="3000" b="1" dirty="0">
                <a:solidFill>
                  <a:schemeClr val="tx1"/>
                </a:solidFill>
              </a:rPr>
              <a:t>Heuristic Evaluation</a:t>
            </a:r>
            <a:endParaRPr sz="3000" b="1" dirty="0">
              <a:solidFill>
                <a:schemeClr val="tx1"/>
              </a:solidFill>
            </a:endParaRPr>
          </a:p>
          <a:p>
            <a:pPr>
              <a:buClr>
                <a:schemeClr val="lt1"/>
              </a:buClr>
              <a:buSzPts val="4000"/>
            </a:pPr>
            <a:r>
              <a:rPr lang="en-US" sz="3000" b="1" dirty="0">
                <a:solidFill>
                  <a:schemeClr val="tx1"/>
                </a:solidFill>
              </a:rPr>
              <a:t>(HE) </a:t>
            </a:r>
            <a:endParaRPr sz="3000" b="1" dirty="0">
              <a:solidFill>
                <a:schemeClr val="tx1"/>
              </a:solidFill>
            </a:endParaRPr>
          </a:p>
          <a:p>
            <a:pPr>
              <a:buClr>
                <a:schemeClr val="lt1"/>
              </a:buClr>
              <a:buSzPts val="4000"/>
            </a:pPr>
            <a:endParaRPr sz="3000" b="1" dirty="0">
              <a:solidFill>
                <a:schemeClr val="tx1"/>
              </a:solidFill>
            </a:endParaRPr>
          </a:p>
          <a:p>
            <a:pPr>
              <a:buClr>
                <a:schemeClr val="lt1"/>
              </a:buClr>
              <a:buSzPts val="4000"/>
            </a:pPr>
            <a:r>
              <a:rPr lang="en-US" sz="2300" dirty="0">
                <a:solidFill>
                  <a:schemeClr val="tx1"/>
                </a:solidFill>
              </a:rPr>
              <a:t>How?</a:t>
            </a:r>
            <a:endParaRPr sz="2300" dirty="0">
              <a:solidFill>
                <a:schemeClr val="tx1"/>
              </a:solidFill>
            </a:endParaRPr>
          </a:p>
          <a:p>
            <a:pPr>
              <a:buClr>
                <a:schemeClr val="lt1"/>
              </a:buClr>
              <a:buSzPts val="4000"/>
            </a:pPr>
            <a:endParaRPr sz="2300" dirty="0">
              <a:solidFill>
                <a:schemeClr val="tx1"/>
              </a:solidFill>
            </a:endParaRPr>
          </a:p>
          <a:p>
            <a:pPr>
              <a:buClr>
                <a:schemeClr val="lt1"/>
              </a:buClr>
              <a:buSzPts val="4000"/>
            </a:pPr>
            <a:r>
              <a:rPr lang="en-US" sz="2300" dirty="0">
                <a:solidFill>
                  <a:schemeClr val="tx1"/>
                </a:solidFill>
              </a:rPr>
              <a:t>To do the HE</a:t>
            </a:r>
            <a:endParaRPr sz="3000" b="1" dirty="0">
              <a:solidFill>
                <a:schemeClr val="tx1"/>
              </a:solidFill>
            </a:endParaRPr>
          </a:p>
        </p:txBody>
      </p:sp>
      <p:sp>
        <p:nvSpPr>
          <p:cNvPr id="565" name="Google Shape;565;p65"/>
          <p:cNvSpPr txBox="1"/>
          <p:nvPr/>
        </p:nvSpPr>
        <p:spPr>
          <a:xfrm>
            <a:off x="3327881" y="193706"/>
            <a:ext cx="2250000" cy="4886325"/>
          </a:xfrm>
          <a:prstGeom prst="rect">
            <a:avLst/>
          </a:prstGeom>
          <a:noFill/>
          <a:ln>
            <a:noFill/>
          </a:ln>
        </p:spPr>
        <p:txBody>
          <a:bodyPr spcFirstLastPara="1" wrap="square" lIns="68569" tIns="68569" rIns="68569" bIns="68569" anchor="t" anchorCtr="0">
            <a:noAutofit/>
          </a:bodyPr>
          <a:lstStyle/>
          <a:p>
            <a:r>
              <a:rPr lang="en-US" sz="1600" b="1">
                <a:solidFill>
                  <a:schemeClr val="dk1"/>
                </a:solidFill>
                <a:latin typeface="Calibri"/>
                <a:ea typeface="Calibri"/>
                <a:cs typeface="Calibri"/>
                <a:sym typeface="Calibri"/>
              </a:rPr>
              <a:t>What is wrong here?</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r>
              <a:rPr lang="en-US" sz="1600" b="1">
                <a:solidFill>
                  <a:schemeClr val="dk1"/>
                </a:solidFill>
                <a:latin typeface="Calibri"/>
                <a:ea typeface="Calibri"/>
                <a:cs typeface="Calibri"/>
                <a:sym typeface="Calibri"/>
              </a:rPr>
              <a:t>What heuristics are violated?</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r>
              <a:rPr lang="en-US" sz="1600">
                <a:solidFill>
                  <a:schemeClr val="dk1"/>
                </a:solidFill>
                <a:latin typeface="Calibri"/>
                <a:ea typeface="Calibri"/>
                <a:cs typeface="Calibri"/>
                <a:sym typeface="Calibri"/>
              </a:rPr>
              <a:t>→ #1 Visibility of System Status (not clear what is going on)</a:t>
            </a:r>
            <a:endParaRPr sz="1600">
              <a:solidFill>
                <a:schemeClr val="dk1"/>
              </a:solidFill>
              <a:latin typeface="Calibri"/>
              <a:ea typeface="Calibri"/>
              <a:cs typeface="Calibri"/>
              <a:sym typeface="Calibri"/>
            </a:endParaRPr>
          </a:p>
          <a:p>
            <a:r>
              <a:rPr lang="en-US" sz="1600">
                <a:solidFill>
                  <a:schemeClr val="dk1"/>
                </a:solidFill>
                <a:latin typeface="Calibri"/>
                <a:ea typeface="Calibri"/>
                <a:cs typeface="Calibri"/>
                <a:sym typeface="Calibri"/>
              </a:rPr>
              <a:t>→ #5 Error prevention (the error message is not telling us what the problem is)</a:t>
            </a:r>
            <a:endParaRPr sz="1600">
              <a:solidFill>
                <a:schemeClr val="dk1"/>
              </a:solidFill>
              <a:latin typeface="Calibri"/>
              <a:ea typeface="Calibri"/>
              <a:cs typeface="Calibri"/>
              <a:sym typeface="Calibri"/>
            </a:endParaRPr>
          </a:p>
          <a:p>
            <a:endParaRPr sz="1600">
              <a:solidFill>
                <a:schemeClr val="dk1"/>
              </a:solidFill>
              <a:latin typeface="Calibri"/>
              <a:ea typeface="Calibri"/>
              <a:cs typeface="Calibri"/>
              <a:sym typeface="Calibri"/>
            </a:endParaRPr>
          </a:p>
          <a:p>
            <a:r>
              <a:rPr lang="en-US" sz="1600" b="1">
                <a:solidFill>
                  <a:schemeClr val="dk1"/>
                </a:solidFill>
                <a:latin typeface="Calibri"/>
                <a:ea typeface="Calibri"/>
                <a:cs typeface="Calibri"/>
                <a:sym typeface="Calibri"/>
              </a:rPr>
              <a:t>What’s the severity of the problem?</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r>
              <a:rPr lang="en-US" sz="1600">
                <a:solidFill>
                  <a:schemeClr val="dk1"/>
                </a:solidFill>
                <a:latin typeface="Calibri"/>
                <a:ea typeface="Calibri"/>
                <a:cs typeface="Calibri"/>
                <a:sym typeface="Calibri"/>
              </a:rPr>
              <a:t>→ </a:t>
            </a:r>
            <a:r>
              <a:rPr lang="en-US" sz="1600" b="1">
                <a:solidFill>
                  <a:srgbClr val="FF0000"/>
                </a:solidFill>
                <a:latin typeface="Calibri"/>
                <a:ea typeface="Calibri"/>
                <a:cs typeface="Calibri"/>
                <a:sym typeface="Calibri"/>
              </a:rPr>
              <a:t>4 | Usability Catastrophe:</a:t>
            </a:r>
            <a:r>
              <a:rPr lang="en-US" sz="1600">
                <a:solidFill>
                  <a:schemeClr val="dk1"/>
                </a:solidFill>
                <a:latin typeface="Calibri"/>
                <a:ea typeface="Calibri"/>
                <a:cs typeface="Calibri"/>
                <a:sym typeface="Calibri"/>
              </a:rPr>
              <a:t> If users can’t login, they can’t use the system.</a:t>
            </a:r>
            <a:endParaRPr sz="1600" b="1">
              <a:solidFill>
                <a:schemeClr val="dk1"/>
              </a:solidFill>
              <a:latin typeface="Calibri"/>
              <a:ea typeface="Calibri"/>
              <a:cs typeface="Calibri"/>
              <a:sym typeface="Calibri"/>
            </a:endParaRPr>
          </a:p>
        </p:txBody>
      </p:sp>
      <p:sp>
        <p:nvSpPr>
          <p:cNvPr id="566" name="Google Shape;566;p65"/>
          <p:cNvSpPr txBox="1"/>
          <p:nvPr/>
        </p:nvSpPr>
        <p:spPr>
          <a:xfrm rot="-5400000">
            <a:off x="6495619" y="2498363"/>
            <a:ext cx="5026725" cy="267750"/>
          </a:xfrm>
          <a:prstGeom prst="rect">
            <a:avLst/>
          </a:prstGeom>
          <a:noFill/>
          <a:ln>
            <a:noFill/>
          </a:ln>
        </p:spPr>
        <p:txBody>
          <a:bodyPr spcFirstLastPara="1" wrap="square" lIns="68569" tIns="68569" rIns="68569" bIns="68569" anchor="t" anchorCtr="0">
            <a:noAutofit/>
          </a:bodyPr>
          <a:lstStyle/>
          <a:p>
            <a:r>
              <a:rPr lang="en-US" sz="1100" u="sng">
                <a:solidFill>
                  <a:schemeClr val="hlink"/>
                </a:solidFill>
                <a:hlinkClick r:id="rId3"/>
              </a:rPr>
              <a:t>https://medium.com/swlh/10-usability-heuristics-exemplified-57bbfdfd663e</a:t>
            </a:r>
            <a:r>
              <a:rPr lang="en-US" sz="1100"/>
              <a:t> </a:t>
            </a:r>
            <a:endParaRPr sz="1100"/>
          </a:p>
        </p:txBody>
      </p:sp>
      <p:pic>
        <p:nvPicPr>
          <p:cNvPr id="567" name="Google Shape;567;p65"/>
          <p:cNvPicPr preferRelativeResize="0"/>
          <p:nvPr/>
        </p:nvPicPr>
        <p:blipFill>
          <a:blip r:embed="rId4">
            <a:alphaModFix/>
          </a:blip>
          <a:stretch>
            <a:fillRect/>
          </a:stretch>
        </p:blipFill>
        <p:spPr>
          <a:xfrm>
            <a:off x="5632133" y="118875"/>
            <a:ext cx="2946469" cy="4860037"/>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530069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66"/>
          <p:cNvSpPr/>
          <p:nvPr/>
        </p:nvSpPr>
        <p:spPr>
          <a:xfrm>
            <a:off x="0" y="0"/>
            <a:ext cx="3032100" cy="5143500"/>
          </a:xfrm>
          <a:prstGeom prst="rect">
            <a:avLst/>
          </a:prstGeom>
          <a:solidFill>
            <a:schemeClr val="lt1"/>
          </a:solidFill>
          <a:ln>
            <a:noFill/>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grpSp>
        <p:nvGrpSpPr>
          <p:cNvPr id="574" name="Google Shape;574;p66"/>
          <p:cNvGrpSpPr/>
          <p:nvPr/>
        </p:nvGrpSpPr>
        <p:grpSpPr>
          <a:xfrm>
            <a:off x="1143" y="1"/>
            <a:ext cx="9141714" cy="5144351"/>
            <a:chOff x="0" y="0"/>
            <a:chExt cx="12188952" cy="6859135"/>
          </a:xfrm>
        </p:grpSpPr>
        <p:sp>
          <p:nvSpPr>
            <p:cNvPr id="575" name="Google Shape;575;p66"/>
            <p:cNvSpPr/>
            <p:nvPr/>
          </p:nvSpPr>
          <p:spPr>
            <a:xfrm>
              <a:off x="26122" y="6015669"/>
              <a:ext cx="2608073" cy="842670"/>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76" name="Google Shape;576;p66"/>
            <p:cNvSpPr/>
            <p:nvPr/>
          </p:nvSpPr>
          <p:spPr>
            <a:xfrm>
              <a:off x="655184" y="5798001"/>
              <a:ext cx="2486515" cy="1061134"/>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77" name="Google Shape;577;p66"/>
            <p:cNvSpPr/>
            <p:nvPr/>
          </p:nvSpPr>
          <p:spPr>
            <a:xfrm>
              <a:off x="3474720" y="0"/>
              <a:ext cx="6179082" cy="1780073"/>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78" name="Google Shape;578;p66"/>
            <p:cNvSpPr/>
            <p:nvPr/>
          </p:nvSpPr>
          <p:spPr>
            <a:xfrm>
              <a:off x="0" y="2390523"/>
              <a:ext cx="611491" cy="1422364"/>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79" name="Google Shape;579;p66"/>
            <p:cNvSpPr/>
            <p:nvPr/>
          </p:nvSpPr>
          <p:spPr>
            <a:xfrm>
              <a:off x="3792772" y="0"/>
              <a:ext cx="2420311" cy="1345174"/>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80" name="Google Shape;580;p66"/>
            <p:cNvSpPr/>
            <p:nvPr/>
          </p:nvSpPr>
          <p:spPr>
            <a:xfrm>
              <a:off x="10946850" y="0"/>
              <a:ext cx="1242102" cy="2622511"/>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81" name="Google Shape;581;p66"/>
            <p:cNvSpPr/>
            <p:nvPr/>
          </p:nvSpPr>
          <p:spPr>
            <a:xfrm>
              <a:off x="0" y="0"/>
              <a:ext cx="1577667" cy="98067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grpSp>
      <p:sp>
        <p:nvSpPr>
          <p:cNvPr id="582" name="Google Shape;582;p66"/>
          <p:cNvSpPr/>
          <p:nvPr/>
        </p:nvSpPr>
        <p:spPr>
          <a:xfrm>
            <a:off x="-10364" y="0"/>
            <a:ext cx="3032100" cy="5143500"/>
          </a:xfrm>
          <a:prstGeom prst="rect">
            <a:avLst/>
          </a:prstGeom>
          <a:solidFill>
            <a:srgbClr val="404040"/>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sp>
        <p:nvSpPr>
          <p:cNvPr id="583" name="Google Shape;583;p66"/>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chemeClr val="lt1"/>
              </a:buClr>
              <a:buSzPts val="4000"/>
            </a:pPr>
            <a:r>
              <a:rPr lang="en-US" sz="3000" b="1" dirty="0">
                <a:solidFill>
                  <a:schemeClr val="tx1"/>
                </a:solidFill>
              </a:rPr>
              <a:t>Heuristic Evaluation</a:t>
            </a:r>
            <a:endParaRPr sz="3000" b="1" dirty="0">
              <a:solidFill>
                <a:schemeClr val="tx1"/>
              </a:solidFill>
            </a:endParaRPr>
          </a:p>
          <a:p>
            <a:pPr>
              <a:buClr>
                <a:schemeClr val="lt1"/>
              </a:buClr>
              <a:buSzPts val="4000"/>
            </a:pPr>
            <a:r>
              <a:rPr lang="en-US" sz="3000" b="1" dirty="0">
                <a:solidFill>
                  <a:schemeClr val="tx1"/>
                </a:solidFill>
              </a:rPr>
              <a:t>(HE) </a:t>
            </a:r>
            <a:endParaRPr sz="3000" b="1" dirty="0">
              <a:solidFill>
                <a:schemeClr val="tx1"/>
              </a:solidFill>
            </a:endParaRPr>
          </a:p>
          <a:p>
            <a:pPr>
              <a:buClr>
                <a:schemeClr val="lt1"/>
              </a:buClr>
              <a:buSzPts val="4000"/>
            </a:pPr>
            <a:endParaRPr sz="3000" b="1" dirty="0">
              <a:solidFill>
                <a:schemeClr val="tx1"/>
              </a:solidFill>
            </a:endParaRPr>
          </a:p>
          <a:p>
            <a:pPr>
              <a:buClr>
                <a:schemeClr val="lt1"/>
              </a:buClr>
              <a:buSzPts val="4000"/>
            </a:pPr>
            <a:r>
              <a:rPr lang="en-US" sz="2300" dirty="0">
                <a:solidFill>
                  <a:schemeClr val="tx1"/>
                </a:solidFill>
              </a:rPr>
              <a:t>How?</a:t>
            </a:r>
            <a:endParaRPr sz="2300" dirty="0">
              <a:solidFill>
                <a:schemeClr val="tx1"/>
              </a:solidFill>
            </a:endParaRPr>
          </a:p>
          <a:p>
            <a:pPr>
              <a:buClr>
                <a:schemeClr val="lt1"/>
              </a:buClr>
              <a:buSzPts val="4000"/>
            </a:pPr>
            <a:endParaRPr sz="2300" dirty="0">
              <a:solidFill>
                <a:schemeClr val="tx1"/>
              </a:solidFill>
            </a:endParaRPr>
          </a:p>
          <a:p>
            <a:pPr>
              <a:buClr>
                <a:schemeClr val="lt1"/>
              </a:buClr>
              <a:buSzPts val="4000"/>
            </a:pPr>
            <a:r>
              <a:rPr lang="en-US" sz="2300" dirty="0">
                <a:solidFill>
                  <a:schemeClr val="tx1"/>
                </a:solidFill>
              </a:rPr>
              <a:t>To do the HE</a:t>
            </a:r>
            <a:endParaRPr sz="3000" b="1" dirty="0">
              <a:solidFill>
                <a:schemeClr val="tx1"/>
              </a:solidFill>
            </a:endParaRPr>
          </a:p>
        </p:txBody>
      </p:sp>
      <p:pic>
        <p:nvPicPr>
          <p:cNvPr id="584" name="Google Shape;584;p66"/>
          <p:cNvPicPr preferRelativeResize="0"/>
          <p:nvPr/>
        </p:nvPicPr>
        <p:blipFill>
          <a:blip r:embed="rId3">
            <a:alphaModFix/>
          </a:blip>
          <a:stretch>
            <a:fillRect/>
          </a:stretch>
        </p:blipFill>
        <p:spPr>
          <a:xfrm>
            <a:off x="5982218" y="1"/>
            <a:ext cx="2483538" cy="5143499"/>
          </a:xfrm>
          <a:prstGeom prst="rect">
            <a:avLst/>
          </a:prstGeom>
          <a:noFill/>
          <a:ln w="19050" cap="flat" cmpd="sng">
            <a:solidFill>
              <a:srgbClr val="44546A"/>
            </a:solidFill>
            <a:prstDash val="solid"/>
            <a:round/>
            <a:headEnd type="none" w="sm" len="sm"/>
            <a:tailEnd type="none" w="sm" len="sm"/>
          </a:ln>
        </p:spPr>
      </p:pic>
      <p:sp>
        <p:nvSpPr>
          <p:cNvPr id="585" name="Google Shape;585;p66"/>
          <p:cNvSpPr txBox="1"/>
          <p:nvPr/>
        </p:nvSpPr>
        <p:spPr>
          <a:xfrm rot="-5400000">
            <a:off x="7092656" y="3093300"/>
            <a:ext cx="3751650" cy="348750"/>
          </a:xfrm>
          <a:prstGeom prst="rect">
            <a:avLst/>
          </a:prstGeom>
          <a:noFill/>
          <a:ln>
            <a:noFill/>
          </a:ln>
        </p:spPr>
        <p:txBody>
          <a:bodyPr spcFirstLastPara="1" wrap="square" lIns="68569" tIns="68569" rIns="68569" bIns="68569" anchor="t" anchorCtr="0">
            <a:noAutofit/>
          </a:bodyPr>
          <a:lstStyle/>
          <a:p>
            <a:r>
              <a:rPr lang="en-US" sz="1500" u="sng">
                <a:solidFill>
                  <a:schemeClr val="hlink"/>
                </a:solidFill>
                <a:hlinkClick r:id="rId4"/>
              </a:rPr>
              <a:t>https://www.https://www.southwest.com/</a:t>
            </a:r>
            <a:endParaRPr sz="1500"/>
          </a:p>
          <a:p>
            <a:endParaRPr sz="1500"/>
          </a:p>
          <a:p>
            <a:endParaRPr sz="1500"/>
          </a:p>
        </p:txBody>
      </p:sp>
    </p:spTree>
    <p:extLst>
      <p:ext uri="{BB962C8B-B14F-4D97-AF65-F5344CB8AC3E}">
        <p14:creationId xmlns:p14="http://schemas.microsoft.com/office/powerpoint/2010/main" val="2688892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7"/>
          <p:cNvSpPr/>
          <p:nvPr/>
        </p:nvSpPr>
        <p:spPr>
          <a:xfrm>
            <a:off x="0" y="0"/>
            <a:ext cx="3032100" cy="5143500"/>
          </a:xfrm>
          <a:prstGeom prst="rect">
            <a:avLst/>
          </a:prstGeom>
          <a:solidFill>
            <a:schemeClr val="lt1"/>
          </a:solidFill>
          <a:ln>
            <a:noFill/>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grpSp>
        <p:nvGrpSpPr>
          <p:cNvPr id="592" name="Google Shape;592;p67"/>
          <p:cNvGrpSpPr/>
          <p:nvPr/>
        </p:nvGrpSpPr>
        <p:grpSpPr>
          <a:xfrm>
            <a:off x="1143" y="1"/>
            <a:ext cx="9141714" cy="5144351"/>
            <a:chOff x="0" y="0"/>
            <a:chExt cx="12188952" cy="6859135"/>
          </a:xfrm>
        </p:grpSpPr>
        <p:sp>
          <p:nvSpPr>
            <p:cNvPr id="593" name="Google Shape;593;p67"/>
            <p:cNvSpPr/>
            <p:nvPr/>
          </p:nvSpPr>
          <p:spPr>
            <a:xfrm>
              <a:off x="26122" y="6015669"/>
              <a:ext cx="2608073" cy="842670"/>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94" name="Google Shape;594;p67"/>
            <p:cNvSpPr/>
            <p:nvPr/>
          </p:nvSpPr>
          <p:spPr>
            <a:xfrm>
              <a:off x="655184" y="5798001"/>
              <a:ext cx="2486515" cy="1061134"/>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95" name="Google Shape;595;p67"/>
            <p:cNvSpPr/>
            <p:nvPr/>
          </p:nvSpPr>
          <p:spPr>
            <a:xfrm>
              <a:off x="3474720" y="0"/>
              <a:ext cx="6179082" cy="1780073"/>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96" name="Google Shape;596;p67"/>
            <p:cNvSpPr/>
            <p:nvPr/>
          </p:nvSpPr>
          <p:spPr>
            <a:xfrm>
              <a:off x="0" y="2390523"/>
              <a:ext cx="611491" cy="1422364"/>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97" name="Google Shape;597;p67"/>
            <p:cNvSpPr/>
            <p:nvPr/>
          </p:nvSpPr>
          <p:spPr>
            <a:xfrm>
              <a:off x="3792772" y="0"/>
              <a:ext cx="2420311" cy="1345174"/>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98" name="Google Shape;598;p67"/>
            <p:cNvSpPr/>
            <p:nvPr/>
          </p:nvSpPr>
          <p:spPr>
            <a:xfrm>
              <a:off x="10946850" y="0"/>
              <a:ext cx="1242102" cy="2622511"/>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599" name="Google Shape;599;p67"/>
            <p:cNvSpPr/>
            <p:nvPr/>
          </p:nvSpPr>
          <p:spPr>
            <a:xfrm>
              <a:off x="0" y="0"/>
              <a:ext cx="1577667" cy="98067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grpSp>
      <p:sp>
        <p:nvSpPr>
          <p:cNvPr id="600" name="Google Shape;600;p67"/>
          <p:cNvSpPr/>
          <p:nvPr/>
        </p:nvSpPr>
        <p:spPr>
          <a:xfrm>
            <a:off x="-10364" y="0"/>
            <a:ext cx="3032100" cy="5143500"/>
          </a:xfrm>
          <a:prstGeom prst="rect">
            <a:avLst/>
          </a:prstGeom>
          <a:solidFill>
            <a:srgbClr val="404040"/>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sp>
        <p:nvSpPr>
          <p:cNvPr id="601" name="Google Shape;601;p67"/>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chemeClr val="lt1"/>
              </a:buClr>
              <a:buSzPts val="4000"/>
            </a:pPr>
            <a:r>
              <a:rPr lang="en-US" sz="3000" b="1" dirty="0">
                <a:solidFill>
                  <a:schemeClr val="tx1"/>
                </a:solidFill>
              </a:rPr>
              <a:t>Heuristic Evaluation</a:t>
            </a:r>
            <a:endParaRPr sz="3000" b="1" dirty="0">
              <a:solidFill>
                <a:schemeClr val="tx1"/>
              </a:solidFill>
            </a:endParaRPr>
          </a:p>
          <a:p>
            <a:pPr>
              <a:buClr>
                <a:schemeClr val="lt1"/>
              </a:buClr>
              <a:buSzPts val="4000"/>
            </a:pPr>
            <a:r>
              <a:rPr lang="en-US" sz="3000" b="1" dirty="0">
                <a:solidFill>
                  <a:schemeClr val="tx1"/>
                </a:solidFill>
              </a:rPr>
              <a:t>(HE) </a:t>
            </a:r>
            <a:endParaRPr sz="3000" b="1" dirty="0">
              <a:solidFill>
                <a:schemeClr val="tx1"/>
              </a:solidFill>
            </a:endParaRPr>
          </a:p>
          <a:p>
            <a:pPr>
              <a:buClr>
                <a:schemeClr val="lt1"/>
              </a:buClr>
              <a:buSzPts val="4000"/>
            </a:pPr>
            <a:endParaRPr sz="3000" b="1" dirty="0">
              <a:solidFill>
                <a:schemeClr val="tx1"/>
              </a:solidFill>
            </a:endParaRPr>
          </a:p>
          <a:p>
            <a:pPr>
              <a:buClr>
                <a:schemeClr val="lt1"/>
              </a:buClr>
              <a:buSzPts val="4000"/>
            </a:pPr>
            <a:r>
              <a:rPr lang="en-US" sz="2300" dirty="0">
                <a:solidFill>
                  <a:schemeClr val="tx1"/>
                </a:solidFill>
              </a:rPr>
              <a:t>How?</a:t>
            </a:r>
            <a:endParaRPr sz="2300" dirty="0">
              <a:solidFill>
                <a:schemeClr val="tx1"/>
              </a:solidFill>
            </a:endParaRPr>
          </a:p>
          <a:p>
            <a:pPr>
              <a:buClr>
                <a:schemeClr val="lt1"/>
              </a:buClr>
              <a:buSzPts val="4000"/>
            </a:pPr>
            <a:endParaRPr sz="2300" dirty="0">
              <a:solidFill>
                <a:schemeClr val="tx1"/>
              </a:solidFill>
            </a:endParaRPr>
          </a:p>
          <a:p>
            <a:pPr>
              <a:buClr>
                <a:schemeClr val="lt1"/>
              </a:buClr>
              <a:buSzPts val="4000"/>
            </a:pPr>
            <a:r>
              <a:rPr lang="en-US" sz="2300" dirty="0">
                <a:solidFill>
                  <a:schemeClr val="tx1"/>
                </a:solidFill>
              </a:rPr>
              <a:t>To do the HE</a:t>
            </a:r>
            <a:endParaRPr sz="3000" b="1" dirty="0">
              <a:solidFill>
                <a:schemeClr val="tx1"/>
              </a:solidFill>
            </a:endParaRPr>
          </a:p>
        </p:txBody>
      </p:sp>
      <p:pic>
        <p:nvPicPr>
          <p:cNvPr id="602" name="Google Shape;602;p67"/>
          <p:cNvPicPr preferRelativeResize="0"/>
          <p:nvPr/>
        </p:nvPicPr>
        <p:blipFill>
          <a:blip r:embed="rId3">
            <a:alphaModFix/>
          </a:blip>
          <a:stretch>
            <a:fillRect/>
          </a:stretch>
        </p:blipFill>
        <p:spPr>
          <a:xfrm>
            <a:off x="5982218" y="1"/>
            <a:ext cx="2483538" cy="5143499"/>
          </a:xfrm>
          <a:prstGeom prst="rect">
            <a:avLst/>
          </a:prstGeom>
          <a:noFill/>
          <a:ln w="19050" cap="flat" cmpd="sng">
            <a:solidFill>
              <a:srgbClr val="44546A"/>
            </a:solidFill>
            <a:prstDash val="solid"/>
            <a:round/>
            <a:headEnd type="none" w="sm" len="sm"/>
            <a:tailEnd type="none" w="sm" len="sm"/>
          </a:ln>
        </p:spPr>
      </p:pic>
      <p:sp>
        <p:nvSpPr>
          <p:cNvPr id="603" name="Google Shape;603;p67"/>
          <p:cNvSpPr txBox="1"/>
          <p:nvPr/>
        </p:nvSpPr>
        <p:spPr>
          <a:xfrm rot="-5400000">
            <a:off x="7092656" y="3093300"/>
            <a:ext cx="3751650" cy="348750"/>
          </a:xfrm>
          <a:prstGeom prst="rect">
            <a:avLst/>
          </a:prstGeom>
          <a:noFill/>
          <a:ln>
            <a:noFill/>
          </a:ln>
        </p:spPr>
        <p:txBody>
          <a:bodyPr spcFirstLastPara="1" wrap="square" lIns="68569" tIns="68569" rIns="68569" bIns="68569" anchor="t" anchorCtr="0">
            <a:noAutofit/>
          </a:bodyPr>
          <a:lstStyle/>
          <a:p>
            <a:r>
              <a:rPr lang="en-US" sz="1500" u="sng">
                <a:solidFill>
                  <a:schemeClr val="hlink"/>
                </a:solidFill>
                <a:hlinkClick r:id="rId4"/>
              </a:rPr>
              <a:t>https://www.https://www.southwest.com/</a:t>
            </a:r>
            <a:endParaRPr sz="1500"/>
          </a:p>
          <a:p>
            <a:endParaRPr sz="1500"/>
          </a:p>
          <a:p>
            <a:endParaRPr sz="1500"/>
          </a:p>
        </p:txBody>
      </p:sp>
      <p:sp>
        <p:nvSpPr>
          <p:cNvPr id="604" name="Google Shape;604;p67"/>
          <p:cNvSpPr txBox="1"/>
          <p:nvPr/>
        </p:nvSpPr>
        <p:spPr>
          <a:xfrm>
            <a:off x="3327881" y="193706"/>
            <a:ext cx="2250000" cy="4886325"/>
          </a:xfrm>
          <a:prstGeom prst="rect">
            <a:avLst/>
          </a:prstGeom>
          <a:noFill/>
          <a:ln>
            <a:noFill/>
          </a:ln>
        </p:spPr>
        <p:txBody>
          <a:bodyPr spcFirstLastPara="1" wrap="square" lIns="68569" tIns="68569" rIns="68569" bIns="68569" anchor="t" anchorCtr="0">
            <a:noAutofit/>
          </a:bodyPr>
          <a:lstStyle/>
          <a:p>
            <a:r>
              <a:rPr lang="en-US" sz="1600" b="1">
                <a:solidFill>
                  <a:schemeClr val="dk1"/>
                </a:solidFill>
                <a:latin typeface="Calibri"/>
                <a:ea typeface="Calibri"/>
                <a:cs typeface="Calibri"/>
                <a:sym typeface="Calibri"/>
              </a:rPr>
              <a:t>What is wrong here?</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r>
              <a:rPr lang="en-US" sz="1600" b="1">
                <a:solidFill>
                  <a:schemeClr val="dk1"/>
                </a:solidFill>
                <a:latin typeface="Calibri"/>
                <a:ea typeface="Calibri"/>
                <a:cs typeface="Calibri"/>
                <a:sym typeface="Calibri"/>
              </a:rPr>
              <a:t>What heuristics are violated?</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0560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8"/>
          <p:cNvSpPr/>
          <p:nvPr/>
        </p:nvSpPr>
        <p:spPr>
          <a:xfrm>
            <a:off x="0" y="0"/>
            <a:ext cx="3032100" cy="5143500"/>
          </a:xfrm>
          <a:prstGeom prst="rect">
            <a:avLst/>
          </a:prstGeom>
          <a:solidFill>
            <a:schemeClr val="lt1"/>
          </a:solidFill>
          <a:ln>
            <a:noFill/>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grpSp>
        <p:nvGrpSpPr>
          <p:cNvPr id="611" name="Google Shape;611;p68"/>
          <p:cNvGrpSpPr/>
          <p:nvPr/>
        </p:nvGrpSpPr>
        <p:grpSpPr>
          <a:xfrm>
            <a:off x="1143" y="1"/>
            <a:ext cx="9141714" cy="5144351"/>
            <a:chOff x="0" y="0"/>
            <a:chExt cx="12188952" cy="6859135"/>
          </a:xfrm>
        </p:grpSpPr>
        <p:sp>
          <p:nvSpPr>
            <p:cNvPr id="612" name="Google Shape;612;p68"/>
            <p:cNvSpPr/>
            <p:nvPr/>
          </p:nvSpPr>
          <p:spPr>
            <a:xfrm>
              <a:off x="26122" y="6015669"/>
              <a:ext cx="2608073" cy="842670"/>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13" name="Google Shape;613;p68"/>
            <p:cNvSpPr/>
            <p:nvPr/>
          </p:nvSpPr>
          <p:spPr>
            <a:xfrm>
              <a:off x="655184" y="5798001"/>
              <a:ext cx="2486515" cy="1061134"/>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14" name="Google Shape;614;p68"/>
            <p:cNvSpPr/>
            <p:nvPr/>
          </p:nvSpPr>
          <p:spPr>
            <a:xfrm>
              <a:off x="3474720" y="0"/>
              <a:ext cx="6179082" cy="1780073"/>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15" name="Google Shape;615;p68"/>
            <p:cNvSpPr/>
            <p:nvPr/>
          </p:nvSpPr>
          <p:spPr>
            <a:xfrm>
              <a:off x="0" y="2390523"/>
              <a:ext cx="611491" cy="1422364"/>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16" name="Google Shape;616;p68"/>
            <p:cNvSpPr/>
            <p:nvPr/>
          </p:nvSpPr>
          <p:spPr>
            <a:xfrm>
              <a:off x="3792772" y="0"/>
              <a:ext cx="2420311" cy="1345174"/>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17" name="Google Shape;617;p68"/>
            <p:cNvSpPr/>
            <p:nvPr/>
          </p:nvSpPr>
          <p:spPr>
            <a:xfrm>
              <a:off x="10946850" y="0"/>
              <a:ext cx="1242102" cy="2622511"/>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18" name="Google Shape;618;p68"/>
            <p:cNvSpPr/>
            <p:nvPr/>
          </p:nvSpPr>
          <p:spPr>
            <a:xfrm>
              <a:off x="0" y="0"/>
              <a:ext cx="1577667" cy="98067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grpSp>
      <p:sp>
        <p:nvSpPr>
          <p:cNvPr id="619" name="Google Shape;619;p68"/>
          <p:cNvSpPr/>
          <p:nvPr/>
        </p:nvSpPr>
        <p:spPr>
          <a:xfrm>
            <a:off x="-10364" y="0"/>
            <a:ext cx="3032100" cy="5143500"/>
          </a:xfrm>
          <a:prstGeom prst="rect">
            <a:avLst/>
          </a:prstGeom>
          <a:solidFill>
            <a:srgbClr val="404040"/>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sp>
        <p:nvSpPr>
          <p:cNvPr id="620" name="Google Shape;620;p68"/>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chemeClr val="lt1"/>
              </a:buClr>
              <a:buSzPts val="4000"/>
            </a:pPr>
            <a:r>
              <a:rPr lang="en-US" sz="3000" b="1" dirty="0">
                <a:solidFill>
                  <a:schemeClr val="tx1"/>
                </a:solidFill>
              </a:rPr>
              <a:t>Heuristic Evaluation</a:t>
            </a:r>
            <a:endParaRPr sz="3000" b="1" dirty="0">
              <a:solidFill>
                <a:schemeClr val="tx1"/>
              </a:solidFill>
            </a:endParaRPr>
          </a:p>
          <a:p>
            <a:pPr>
              <a:buClr>
                <a:schemeClr val="lt1"/>
              </a:buClr>
              <a:buSzPts val="4000"/>
            </a:pPr>
            <a:r>
              <a:rPr lang="en-US" sz="3000" b="1" dirty="0">
                <a:solidFill>
                  <a:schemeClr val="tx1"/>
                </a:solidFill>
              </a:rPr>
              <a:t>(HE) </a:t>
            </a:r>
            <a:endParaRPr sz="3000" b="1" dirty="0">
              <a:solidFill>
                <a:schemeClr val="tx1"/>
              </a:solidFill>
            </a:endParaRPr>
          </a:p>
          <a:p>
            <a:pPr>
              <a:buClr>
                <a:schemeClr val="lt1"/>
              </a:buClr>
              <a:buSzPts val="4000"/>
            </a:pPr>
            <a:endParaRPr sz="3000" b="1" dirty="0">
              <a:solidFill>
                <a:schemeClr val="tx1"/>
              </a:solidFill>
            </a:endParaRPr>
          </a:p>
          <a:p>
            <a:pPr>
              <a:buClr>
                <a:schemeClr val="lt1"/>
              </a:buClr>
              <a:buSzPts val="4000"/>
            </a:pPr>
            <a:r>
              <a:rPr lang="en-US" sz="2300" dirty="0">
                <a:solidFill>
                  <a:schemeClr val="tx1"/>
                </a:solidFill>
              </a:rPr>
              <a:t>How?</a:t>
            </a:r>
            <a:endParaRPr sz="2300" dirty="0">
              <a:solidFill>
                <a:schemeClr val="tx1"/>
              </a:solidFill>
            </a:endParaRPr>
          </a:p>
          <a:p>
            <a:pPr>
              <a:buClr>
                <a:schemeClr val="lt1"/>
              </a:buClr>
              <a:buSzPts val="4000"/>
            </a:pPr>
            <a:endParaRPr sz="2300" dirty="0">
              <a:solidFill>
                <a:schemeClr val="tx1"/>
              </a:solidFill>
            </a:endParaRPr>
          </a:p>
          <a:p>
            <a:pPr>
              <a:buClr>
                <a:schemeClr val="lt1"/>
              </a:buClr>
              <a:buSzPts val="4000"/>
            </a:pPr>
            <a:r>
              <a:rPr lang="en-US" sz="2300" dirty="0">
                <a:solidFill>
                  <a:schemeClr val="tx1"/>
                </a:solidFill>
              </a:rPr>
              <a:t>To do the HE</a:t>
            </a:r>
            <a:endParaRPr sz="3000" b="1" dirty="0">
              <a:solidFill>
                <a:schemeClr val="tx1"/>
              </a:solidFill>
            </a:endParaRPr>
          </a:p>
        </p:txBody>
      </p:sp>
      <p:pic>
        <p:nvPicPr>
          <p:cNvPr id="621" name="Google Shape;621;p68"/>
          <p:cNvPicPr preferRelativeResize="0"/>
          <p:nvPr/>
        </p:nvPicPr>
        <p:blipFill>
          <a:blip r:embed="rId3">
            <a:alphaModFix/>
          </a:blip>
          <a:stretch>
            <a:fillRect/>
          </a:stretch>
        </p:blipFill>
        <p:spPr>
          <a:xfrm>
            <a:off x="5982218" y="1"/>
            <a:ext cx="2483538" cy="5143499"/>
          </a:xfrm>
          <a:prstGeom prst="rect">
            <a:avLst/>
          </a:prstGeom>
          <a:noFill/>
          <a:ln w="19050" cap="flat" cmpd="sng">
            <a:solidFill>
              <a:srgbClr val="44546A"/>
            </a:solidFill>
            <a:prstDash val="solid"/>
            <a:round/>
            <a:headEnd type="none" w="sm" len="sm"/>
            <a:tailEnd type="none" w="sm" len="sm"/>
          </a:ln>
        </p:spPr>
      </p:pic>
      <p:sp>
        <p:nvSpPr>
          <p:cNvPr id="622" name="Google Shape;622;p68"/>
          <p:cNvSpPr txBox="1"/>
          <p:nvPr/>
        </p:nvSpPr>
        <p:spPr>
          <a:xfrm rot="-5400000">
            <a:off x="7092656" y="3093300"/>
            <a:ext cx="3751650" cy="348750"/>
          </a:xfrm>
          <a:prstGeom prst="rect">
            <a:avLst/>
          </a:prstGeom>
          <a:noFill/>
          <a:ln>
            <a:noFill/>
          </a:ln>
        </p:spPr>
        <p:txBody>
          <a:bodyPr spcFirstLastPara="1" wrap="square" lIns="68569" tIns="68569" rIns="68569" bIns="68569" anchor="t" anchorCtr="0">
            <a:noAutofit/>
          </a:bodyPr>
          <a:lstStyle/>
          <a:p>
            <a:r>
              <a:rPr lang="en-US" sz="1500" u="sng">
                <a:solidFill>
                  <a:schemeClr val="hlink"/>
                </a:solidFill>
                <a:hlinkClick r:id="rId4"/>
              </a:rPr>
              <a:t>https://www.https://www.southwest.com/</a:t>
            </a:r>
            <a:endParaRPr sz="1500"/>
          </a:p>
          <a:p>
            <a:endParaRPr sz="1500"/>
          </a:p>
          <a:p>
            <a:endParaRPr sz="1500"/>
          </a:p>
        </p:txBody>
      </p:sp>
      <p:sp>
        <p:nvSpPr>
          <p:cNvPr id="623" name="Google Shape;623;p68"/>
          <p:cNvSpPr txBox="1"/>
          <p:nvPr/>
        </p:nvSpPr>
        <p:spPr>
          <a:xfrm>
            <a:off x="3327881" y="193706"/>
            <a:ext cx="2250000" cy="4886325"/>
          </a:xfrm>
          <a:prstGeom prst="rect">
            <a:avLst/>
          </a:prstGeom>
          <a:noFill/>
          <a:ln>
            <a:noFill/>
          </a:ln>
        </p:spPr>
        <p:txBody>
          <a:bodyPr spcFirstLastPara="1" wrap="square" lIns="68569" tIns="68569" rIns="68569" bIns="68569" anchor="t" anchorCtr="0">
            <a:noAutofit/>
          </a:bodyPr>
          <a:lstStyle/>
          <a:p>
            <a:r>
              <a:rPr lang="en-US" sz="1600" b="1">
                <a:solidFill>
                  <a:schemeClr val="dk1"/>
                </a:solidFill>
                <a:latin typeface="Calibri"/>
                <a:ea typeface="Calibri"/>
                <a:cs typeface="Calibri"/>
                <a:sym typeface="Calibri"/>
              </a:rPr>
              <a:t>What is wrong here?</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r>
              <a:rPr lang="en-US" sz="1600" b="1">
                <a:solidFill>
                  <a:schemeClr val="dk1"/>
                </a:solidFill>
                <a:latin typeface="Calibri"/>
                <a:ea typeface="Calibri"/>
                <a:cs typeface="Calibri"/>
                <a:sym typeface="Calibri"/>
              </a:rPr>
              <a:t>What heuristics are violated?</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endParaRPr sz="1600">
              <a:solidFill>
                <a:schemeClr val="dk1"/>
              </a:solidFill>
              <a:latin typeface="Calibri"/>
              <a:ea typeface="Calibri"/>
              <a:cs typeface="Calibri"/>
              <a:sym typeface="Calibri"/>
            </a:endParaRPr>
          </a:p>
          <a:p>
            <a:r>
              <a:rPr lang="en-US" sz="1600">
                <a:solidFill>
                  <a:schemeClr val="dk1"/>
                </a:solidFill>
                <a:latin typeface="Calibri"/>
                <a:ea typeface="Calibri"/>
                <a:cs typeface="Calibri"/>
                <a:sym typeface="Calibri"/>
              </a:rPr>
              <a:t>→ #9: Help users recognize, diagnose, and recover from errors (what is Error 400120346?)</a:t>
            </a:r>
            <a:endParaRPr sz="1600">
              <a:solidFill>
                <a:schemeClr val="dk1"/>
              </a:solidFill>
              <a:latin typeface="Calibri"/>
              <a:ea typeface="Calibri"/>
              <a:cs typeface="Calibri"/>
              <a:sym typeface="Calibri"/>
            </a:endParaRPr>
          </a:p>
          <a:p>
            <a:endParaRPr sz="1600">
              <a:solidFill>
                <a:schemeClr val="dk1"/>
              </a:solidFill>
              <a:latin typeface="Calibri"/>
              <a:ea typeface="Calibri"/>
              <a:cs typeface="Calibri"/>
              <a:sym typeface="Calibri"/>
            </a:endParaRPr>
          </a:p>
          <a:p>
            <a:r>
              <a:rPr lang="en-US" sz="1600" b="1">
                <a:solidFill>
                  <a:schemeClr val="dk1"/>
                </a:solidFill>
                <a:latin typeface="Calibri"/>
                <a:ea typeface="Calibri"/>
                <a:cs typeface="Calibri"/>
                <a:sym typeface="Calibri"/>
              </a:rPr>
              <a:t>What’s the severity of the problem?</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9542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69"/>
          <p:cNvSpPr/>
          <p:nvPr/>
        </p:nvSpPr>
        <p:spPr>
          <a:xfrm>
            <a:off x="0" y="0"/>
            <a:ext cx="3032100" cy="5143500"/>
          </a:xfrm>
          <a:prstGeom prst="rect">
            <a:avLst/>
          </a:prstGeom>
          <a:solidFill>
            <a:schemeClr val="lt1"/>
          </a:solidFill>
          <a:ln>
            <a:noFill/>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grpSp>
        <p:nvGrpSpPr>
          <p:cNvPr id="630" name="Google Shape;630;p69"/>
          <p:cNvGrpSpPr/>
          <p:nvPr/>
        </p:nvGrpSpPr>
        <p:grpSpPr>
          <a:xfrm>
            <a:off x="1143" y="1"/>
            <a:ext cx="9141714" cy="5144351"/>
            <a:chOff x="0" y="0"/>
            <a:chExt cx="12188952" cy="6859135"/>
          </a:xfrm>
        </p:grpSpPr>
        <p:sp>
          <p:nvSpPr>
            <p:cNvPr id="631" name="Google Shape;631;p69"/>
            <p:cNvSpPr/>
            <p:nvPr/>
          </p:nvSpPr>
          <p:spPr>
            <a:xfrm>
              <a:off x="26122" y="6015669"/>
              <a:ext cx="2608073" cy="842670"/>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32" name="Google Shape;632;p69"/>
            <p:cNvSpPr/>
            <p:nvPr/>
          </p:nvSpPr>
          <p:spPr>
            <a:xfrm>
              <a:off x="655184" y="5798001"/>
              <a:ext cx="2486515" cy="1061134"/>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33" name="Google Shape;633;p69"/>
            <p:cNvSpPr/>
            <p:nvPr/>
          </p:nvSpPr>
          <p:spPr>
            <a:xfrm>
              <a:off x="3474720" y="0"/>
              <a:ext cx="6179082" cy="1780073"/>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34" name="Google Shape;634;p69"/>
            <p:cNvSpPr/>
            <p:nvPr/>
          </p:nvSpPr>
          <p:spPr>
            <a:xfrm>
              <a:off x="0" y="2390523"/>
              <a:ext cx="611491" cy="1422364"/>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35" name="Google Shape;635;p69"/>
            <p:cNvSpPr/>
            <p:nvPr/>
          </p:nvSpPr>
          <p:spPr>
            <a:xfrm>
              <a:off x="3792772" y="0"/>
              <a:ext cx="2420311" cy="1345174"/>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36" name="Google Shape;636;p69"/>
            <p:cNvSpPr/>
            <p:nvPr/>
          </p:nvSpPr>
          <p:spPr>
            <a:xfrm>
              <a:off x="10946850" y="0"/>
              <a:ext cx="1242102" cy="2622511"/>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37" name="Google Shape;637;p69"/>
            <p:cNvSpPr/>
            <p:nvPr/>
          </p:nvSpPr>
          <p:spPr>
            <a:xfrm>
              <a:off x="0" y="0"/>
              <a:ext cx="1577667" cy="98067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grpSp>
      <p:sp>
        <p:nvSpPr>
          <p:cNvPr id="638" name="Google Shape;638;p69"/>
          <p:cNvSpPr/>
          <p:nvPr/>
        </p:nvSpPr>
        <p:spPr>
          <a:xfrm>
            <a:off x="-10364" y="0"/>
            <a:ext cx="3032100" cy="5143500"/>
          </a:xfrm>
          <a:prstGeom prst="rect">
            <a:avLst/>
          </a:prstGeom>
          <a:solidFill>
            <a:srgbClr val="404040"/>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sp>
        <p:nvSpPr>
          <p:cNvPr id="639" name="Google Shape;639;p69"/>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chemeClr val="lt1"/>
              </a:buClr>
              <a:buSzPts val="4000"/>
            </a:pPr>
            <a:r>
              <a:rPr lang="en-US" sz="3000" b="1" dirty="0">
                <a:solidFill>
                  <a:schemeClr val="tx1"/>
                </a:solidFill>
              </a:rPr>
              <a:t>Heuristic Evaluation</a:t>
            </a:r>
            <a:endParaRPr sz="3000" b="1" dirty="0">
              <a:solidFill>
                <a:schemeClr val="tx1"/>
              </a:solidFill>
            </a:endParaRPr>
          </a:p>
          <a:p>
            <a:pPr>
              <a:buClr>
                <a:schemeClr val="lt1"/>
              </a:buClr>
              <a:buSzPts val="4000"/>
            </a:pPr>
            <a:r>
              <a:rPr lang="en-US" sz="3000" b="1" dirty="0">
                <a:solidFill>
                  <a:schemeClr val="tx1"/>
                </a:solidFill>
              </a:rPr>
              <a:t>(HE) </a:t>
            </a:r>
            <a:endParaRPr sz="3000" b="1" dirty="0">
              <a:solidFill>
                <a:schemeClr val="tx1"/>
              </a:solidFill>
            </a:endParaRPr>
          </a:p>
          <a:p>
            <a:pPr>
              <a:buClr>
                <a:schemeClr val="lt1"/>
              </a:buClr>
              <a:buSzPts val="4000"/>
            </a:pPr>
            <a:endParaRPr sz="3000" b="1" dirty="0">
              <a:solidFill>
                <a:schemeClr val="tx1"/>
              </a:solidFill>
            </a:endParaRPr>
          </a:p>
          <a:p>
            <a:pPr>
              <a:buClr>
                <a:schemeClr val="lt1"/>
              </a:buClr>
              <a:buSzPts val="4000"/>
            </a:pPr>
            <a:r>
              <a:rPr lang="en-US" sz="2300" dirty="0">
                <a:solidFill>
                  <a:schemeClr val="tx1"/>
                </a:solidFill>
              </a:rPr>
              <a:t>How?</a:t>
            </a:r>
            <a:endParaRPr sz="2300" dirty="0">
              <a:solidFill>
                <a:schemeClr val="tx1"/>
              </a:solidFill>
            </a:endParaRPr>
          </a:p>
          <a:p>
            <a:pPr>
              <a:buClr>
                <a:schemeClr val="lt1"/>
              </a:buClr>
              <a:buSzPts val="4000"/>
            </a:pPr>
            <a:endParaRPr sz="2300" dirty="0">
              <a:solidFill>
                <a:schemeClr val="tx1"/>
              </a:solidFill>
            </a:endParaRPr>
          </a:p>
          <a:p>
            <a:pPr>
              <a:buClr>
                <a:schemeClr val="lt1"/>
              </a:buClr>
              <a:buSzPts val="4000"/>
            </a:pPr>
            <a:r>
              <a:rPr lang="en-US" sz="2300" dirty="0">
                <a:solidFill>
                  <a:schemeClr val="tx1"/>
                </a:solidFill>
              </a:rPr>
              <a:t>To do the HE</a:t>
            </a:r>
            <a:endParaRPr sz="3000" b="1" dirty="0">
              <a:solidFill>
                <a:schemeClr val="tx1"/>
              </a:solidFill>
            </a:endParaRPr>
          </a:p>
        </p:txBody>
      </p:sp>
      <p:pic>
        <p:nvPicPr>
          <p:cNvPr id="640" name="Google Shape;640;p69"/>
          <p:cNvPicPr preferRelativeResize="0"/>
          <p:nvPr/>
        </p:nvPicPr>
        <p:blipFill>
          <a:blip r:embed="rId3">
            <a:alphaModFix/>
          </a:blip>
          <a:stretch>
            <a:fillRect/>
          </a:stretch>
        </p:blipFill>
        <p:spPr>
          <a:xfrm>
            <a:off x="5982218" y="1"/>
            <a:ext cx="2483538" cy="5143499"/>
          </a:xfrm>
          <a:prstGeom prst="rect">
            <a:avLst/>
          </a:prstGeom>
          <a:noFill/>
          <a:ln w="19050" cap="flat" cmpd="sng">
            <a:solidFill>
              <a:srgbClr val="44546A"/>
            </a:solidFill>
            <a:prstDash val="solid"/>
            <a:round/>
            <a:headEnd type="none" w="sm" len="sm"/>
            <a:tailEnd type="none" w="sm" len="sm"/>
          </a:ln>
        </p:spPr>
      </p:pic>
      <p:sp>
        <p:nvSpPr>
          <p:cNvPr id="641" name="Google Shape;641;p69"/>
          <p:cNvSpPr txBox="1"/>
          <p:nvPr/>
        </p:nvSpPr>
        <p:spPr>
          <a:xfrm rot="-5400000">
            <a:off x="7092656" y="3093300"/>
            <a:ext cx="3751650" cy="348750"/>
          </a:xfrm>
          <a:prstGeom prst="rect">
            <a:avLst/>
          </a:prstGeom>
          <a:noFill/>
          <a:ln>
            <a:noFill/>
          </a:ln>
        </p:spPr>
        <p:txBody>
          <a:bodyPr spcFirstLastPara="1" wrap="square" lIns="68569" tIns="68569" rIns="68569" bIns="68569" anchor="t" anchorCtr="0">
            <a:noAutofit/>
          </a:bodyPr>
          <a:lstStyle/>
          <a:p>
            <a:r>
              <a:rPr lang="en-US" sz="1500" u="sng">
                <a:solidFill>
                  <a:schemeClr val="hlink"/>
                </a:solidFill>
                <a:hlinkClick r:id="rId4"/>
              </a:rPr>
              <a:t>https://www.https://www.southwest.com/</a:t>
            </a:r>
            <a:endParaRPr sz="1500"/>
          </a:p>
          <a:p>
            <a:endParaRPr sz="1500"/>
          </a:p>
          <a:p>
            <a:endParaRPr sz="1500"/>
          </a:p>
        </p:txBody>
      </p:sp>
      <p:sp>
        <p:nvSpPr>
          <p:cNvPr id="642" name="Google Shape;642;p69"/>
          <p:cNvSpPr txBox="1"/>
          <p:nvPr/>
        </p:nvSpPr>
        <p:spPr>
          <a:xfrm>
            <a:off x="3327881" y="193706"/>
            <a:ext cx="2250000" cy="4886325"/>
          </a:xfrm>
          <a:prstGeom prst="rect">
            <a:avLst/>
          </a:prstGeom>
          <a:noFill/>
          <a:ln>
            <a:noFill/>
          </a:ln>
        </p:spPr>
        <p:txBody>
          <a:bodyPr spcFirstLastPara="1" wrap="square" lIns="68569" tIns="68569" rIns="68569" bIns="68569" anchor="t" anchorCtr="0">
            <a:noAutofit/>
          </a:bodyPr>
          <a:lstStyle/>
          <a:p>
            <a:r>
              <a:rPr lang="en-US" sz="1600" b="1">
                <a:solidFill>
                  <a:schemeClr val="dk1"/>
                </a:solidFill>
                <a:latin typeface="Calibri"/>
                <a:ea typeface="Calibri"/>
                <a:cs typeface="Calibri"/>
                <a:sym typeface="Calibri"/>
              </a:rPr>
              <a:t>What is wrong here?</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r>
              <a:rPr lang="en-US" sz="1600" b="1">
                <a:solidFill>
                  <a:schemeClr val="dk1"/>
                </a:solidFill>
                <a:latin typeface="Calibri"/>
                <a:ea typeface="Calibri"/>
                <a:cs typeface="Calibri"/>
                <a:sym typeface="Calibri"/>
              </a:rPr>
              <a:t>What heuristics are violated?</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endParaRPr sz="1600">
              <a:solidFill>
                <a:schemeClr val="dk1"/>
              </a:solidFill>
              <a:latin typeface="Calibri"/>
              <a:ea typeface="Calibri"/>
              <a:cs typeface="Calibri"/>
              <a:sym typeface="Calibri"/>
            </a:endParaRPr>
          </a:p>
          <a:p>
            <a:r>
              <a:rPr lang="en-US" sz="1600">
                <a:solidFill>
                  <a:schemeClr val="dk1"/>
                </a:solidFill>
                <a:latin typeface="Calibri"/>
                <a:ea typeface="Calibri"/>
                <a:cs typeface="Calibri"/>
                <a:sym typeface="Calibri"/>
              </a:rPr>
              <a:t>→ #9: Help users recognize, diagnose, and recover from errors (what is Error 400120346?)</a:t>
            </a:r>
            <a:endParaRPr sz="1600">
              <a:solidFill>
                <a:schemeClr val="dk1"/>
              </a:solidFill>
              <a:latin typeface="Calibri"/>
              <a:ea typeface="Calibri"/>
              <a:cs typeface="Calibri"/>
              <a:sym typeface="Calibri"/>
            </a:endParaRPr>
          </a:p>
          <a:p>
            <a:endParaRPr sz="1600">
              <a:solidFill>
                <a:schemeClr val="dk1"/>
              </a:solidFill>
              <a:latin typeface="Calibri"/>
              <a:ea typeface="Calibri"/>
              <a:cs typeface="Calibri"/>
              <a:sym typeface="Calibri"/>
            </a:endParaRPr>
          </a:p>
          <a:p>
            <a:r>
              <a:rPr lang="en-US" sz="1600" b="1">
                <a:solidFill>
                  <a:schemeClr val="dk1"/>
                </a:solidFill>
                <a:latin typeface="Calibri"/>
                <a:ea typeface="Calibri"/>
                <a:cs typeface="Calibri"/>
                <a:sym typeface="Calibri"/>
              </a:rPr>
              <a:t>What’s the severity of the problem?</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r>
              <a:rPr lang="en-US" sz="1600">
                <a:solidFill>
                  <a:schemeClr val="dk1"/>
                </a:solidFill>
                <a:latin typeface="Calibri"/>
                <a:ea typeface="Calibri"/>
                <a:cs typeface="Calibri"/>
                <a:sym typeface="Calibri"/>
              </a:rPr>
              <a:t>→ </a:t>
            </a:r>
            <a:r>
              <a:rPr lang="en-US" sz="1600" b="1">
                <a:solidFill>
                  <a:srgbClr val="FF0000"/>
                </a:solidFill>
                <a:latin typeface="Calibri"/>
                <a:ea typeface="Calibri"/>
                <a:cs typeface="Calibri"/>
                <a:sym typeface="Calibri"/>
              </a:rPr>
              <a:t>4 | Usability Catastrophe:</a:t>
            </a:r>
            <a:r>
              <a:rPr lang="en-US" sz="1600">
                <a:solidFill>
                  <a:schemeClr val="dk1"/>
                </a:solidFill>
                <a:latin typeface="Calibri"/>
                <a:ea typeface="Calibri"/>
                <a:cs typeface="Calibri"/>
                <a:sym typeface="Calibri"/>
              </a:rPr>
              <a:t> If users can’t login, they can’t use the system.</a:t>
            </a:r>
            <a:endParaRPr sz="16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7168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43"/>
          <p:cNvPicPr preferRelativeResize="0"/>
          <p:nvPr/>
        </p:nvPicPr>
        <p:blipFill rotWithShape="1">
          <a:blip r:embed="rId3">
            <a:alphaModFix/>
          </a:blip>
          <a:srcRect t="22215"/>
          <a:stretch/>
        </p:blipFill>
        <p:spPr>
          <a:xfrm>
            <a:off x="0" y="0"/>
            <a:ext cx="9144000" cy="4114994"/>
          </a:xfrm>
          <a:prstGeom prst="rect">
            <a:avLst/>
          </a:prstGeom>
          <a:noFill/>
          <a:ln>
            <a:noFill/>
          </a:ln>
        </p:spPr>
      </p:pic>
      <p:sp>
        <p:nvSpPr>
          <p:cNvPr id="239" name="Google Shape;239;p43"/>
          <p:cNvSpPr txBox="1">
            <a:spLocks noGrp="1"/>
          </p:cNvSpPr>
          <p:nvPr>
            <p:ph type="ctrTitle"/>
          </p:nvPr>
        </p:nvSpPr>
        <p:spPr>
          <a:xfrm>
            <a:off x="1143000" y="4000683"/>
            <a:ext cx="6858000" cy="857025"/>
          </a:xfrm>
          <a:prstGeom prst="rect">
            <a:avLst/>
          </a:prstGeom>
          <a:noFill/>
          <a:ln>
            <a:noFill/>
          </a:ln>
        </p:spPr>
        <p:txBody>
          <a:bodyPr spcFirstLastPara="1" wrap="square" lIns="68569" tIns="34275" rIns="68569" bIns="34275" anchor="b" anchorCtr="0">
            <a:normAutofit/>
          </a:bodyPr>
          <a:lstStyle/>
          <a:p>
            <a:pPr>
              <a:lnSpc>
                <a:spcPct val="90000"/>
              </a:lnSpc>
              <a:buSzPts val="6000"/>
            </a:pPr>
            <a:r>
              <a:rPr lang="en-US" sz="3400" b="1" dirty="0"/>
              <a:t>Inspection Methods </a:t>
            </a:r>
            <a:endParaRPr sz="3400" b="1" dirty="0"/>
          </a:p>
        </p:txBody>
      </p:sp>
    </p:spTree>
    <p:extLst>
      <p:ext uri="{BB962C8B-B14F-4D97-AF65-F5344CB8AC3E}">
        <p14:creationId xmlns:p14="http://schemas.microsoft.com/office/powerpoint/2010/main" val="3404740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0"/>
          <p:cNvSpPr/>
          <p:nvPr/>
        </p:nvSpPr>
        <p:spPr>
          <a:xfrm>
            <a:off x="0" y="0"/>
            <a:ext cx="3032100" cy="5143500"/>
          </a:xfrm>
          <a:prstGeom prst="rect">
            <a:avLst/>
          </a:prstGeom>
          <a:solidFill>
            <a:schemeClr val="lt1"/>
          </a:solidFill>
          <a:ln>
            <a:noFill/>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grpSp>
        <p:nvGrpSpPr>
          <p:cNvPr id="649" name="Google Shape;649;p70"/>
          <p:cNvGrpSpPr/>
          <p:nvPr/>
        </p:nvGrpSpPr>
        <p:grpSpPr>
          <a:xfrm>
            <a:off x="1143" y="1"/>
            <a:ext cx="9141714" cy="5144351"/>
            <a:chOff x="0" y="0"/>
            <a:chExt cx="12188952" cy="6859135"/>
          </a:xfrm>
        </p:grpSpPr>
        <p:sp>
          <p:nvSpPr>
            <p:cNvPr id="650" name="Google Shape;650;p70"/>
            <p:cNvSpPr/>
            <p:nvPr/>
          </p:nvSpPr>
          <p:spPr>
            <a:xfrm>
              <a:off x="26122" y="6015669"/>
              <a:ext cx="2608073" cy="842670"/>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51" name="Google Shape;651;p70"/>
            <p:cNvSpPr/>
            <p:nvPr/>
          </p:nvSpPr>
          <p:spPr>
            <a:xfrm>
              <a:off x="655184" y="5798001"/>
              <a:ext cx="2486515" cy="1061134"/>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52" name="Google Shape;652;p70"/>
            <p:cNvSpPr/>
            <p:nvPr/>
          </p:nvSpPr>
          <p:spPr>
            <a:xfrm>
              <a:off x="3474720" y="0"/>
              <a:ext cx="6179082" cy="1780073"/>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53" name="Google Shape;653;p70"/>
            <p:cNvSpPr/>
            <p:nvPr/>
          </p:nvSpPr>
          <p:spPr>
            <a:xfrm>
              <a:off x="0" y="2390523"/>
              <a:ext cx="611491" cy="1422364"/>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54" name="Google Shape;654;p70"/>
            <p:cNvSpPr/>
            <p:nvPr/>
          </p:nvSpPr>
          <p:spPr>
            <a:xfrm>
              <a:off x="3792772" y="0"/>
              <a:ext cx="2420311" cy="1345174"/>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55" name="Google Shape;655;p70"/>
            <p:cNvSpPr/>
            <p:nvPr/>
          </p:nvSpPr>
          <p:spPr>
            <a:xfrm>
              <a:off x="10946850" y="0"/>
              <a:ext cx="1242102" cy="2622511"/>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56" name="Google Shape;656;p70"/>
            <p:cNvSpPr/>
            <p:nvPr/>
          </p:nvSpPr>
          <p:spPr>
            <a:xfrm>
              <a:off x="0" y="0"/>
              <a:ext cx="1577667" cy="98067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grpSp>
      <p:sp>
        <p:nvSpPr>
          <p:cNvPr id="657" name="Google Shape;657;p70"/>
          <p:cNvSpPr/>
          <p:nvPr/>
        </p:nvSpPr>
        <p:spPr>
          <a:xfrm>
            <a:off x="-10364" y="0"/>
            <a:ext cx="3032100" cy="5143500"/>
          </a:xfrm>
          <a:prstGeom prst="rect">
            <a:avLst/>
          </a:prstGeom>
          <a:solidFill>
            <a:srgbClr val="404040"/>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sp>
        <p:nvSpPr>
          <p:cNvPr id="658" name="Google Shape;658;p70"/>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chemeClr val="lt1"/>
              </a:buClr>
              <a:buSzPts val="4000"/>
            </a:pPr>
            <a:r>
              <a:rPr lang="en-US" sz="3000" b="1" dirty="0">
                <a:solidFill>
                  <a:schemeClr val="tx1"/>
                </a:solidFill>
              </a:rPr>
              <a:t>Heuristic Evaluation</a:t>
            </a:r>
            <a:endParaRPr sz="3000" b="1" dirty="0">
              <a:solidFill>
                <a:schemeClr val="tx1"/>
              </a:solidFill>
            </a:endParaRPr>
          </a:p>
          <a:p>
            <a:pPr>
              <a:buClr>
                <a:schemeClr val="lt1"/>
              </a:buClr>
              <a:buSzPts val="4000"/>
            </a:pPr>
            <a:r>
              <a:rPr lang="en-US" sz="3000" b="1" dirty="0">
                <a:solidFill>
                  <a:schemeClr val="tx1"/>
                </a:solidFill>
              </a:rPr>
              <a:t>(HE) </a:t>
            </a:r>
            <a:endParaRPr sz="3000" b="1" dirty="0">
              <a:solidFill>
                <a:schemeClr val="tx1"/>
              </a:solidFill>
            </a:endParaRPr>
          </a:p>
          <a:p>
            <a:pPr>
              <a:buClr>
                <a:schemeClr val="lt1"/>
              </a:buClr>
              <a:buSzPts val="4000"/>
            </a:pPr>
            <a:endParaRPr sz="3000" b="1" dirty="0">
              <a:solidFill>
                <a:schemeClr val="tx1"/>
              </a:solidFill>
            </a:endParaRPr>
          </a:p>
          <a:p>
            <a:pPr>
              <a:buClr>
                <a:schemeClr val="lt1"/>
              </a:buClr>
              <a:buSzPts val="4000"/>
            </a:pPr>
            <a:r>
              <a:rPr lang="en-US" sz="2300" dirty="0">
                <a:solidFill>
                  <a:schemeClr val="tx1"/>
                </a:solidFill>
              </a:rPr>
              <a:t>How?</a:t>
            </a:r>
            <a:endParaRPr sz="2300" dirty="0">
              <a:solidFill>
                <a:schemeClr val="tx1"/>
              </a:solidFill>
            </a:endParaRPr>
          </a:p>
          <a:p>
            <a:pPr>
              <a:buClr>
                <a:schemeClr val="lt1"/>
              </a:buClr>
              <a:buSzPts val="4000"/>
            </a:pPr>
            <a:endParaRPr sz="2300" dirty="0">
              <a:solidFill>
                <a:schemeClr val="tx1"/>
              </a:solidFill>
            </a:endParaRPr>
          </a:p>
          <a:p>
            <a:pPr>
              <a:buClr>
                <a:schemeClr val="lt1"/>
              </a:buClr>
              <a:buSzPts val="4000"/>
            </a:pPr>
            <a:r>
              <a:rPr lang="en-US" sz="2300" dirty="0">
                <a:solidFill>
                  <a:schemeClr val="tx1"/>
                </a:solidFill>
              </a:rPr>
              <a:t>To do the HE</a:t>
            </a:r>
            <a:endParaRPr sz="3000" b="1" dirty="0">
              <a:solidFill>
                <a:schemeClr val="tx1"/>
              </a:solidFill>
            </a:endParaRPr>
          </a:p>
        </p:txBody>
      </p:sp>
      <p:sp>
        <p:nvSpPr>
          <p:cNvPr id="659" name="Google Shape;659;p70"/>
          <p:cNvSpPr txBox="1"/>
          <p:nvPr/>
        </p:nvSpPr>
        <p:spPr>
          <a:xfrm rot="-5400000">
            <a:off x="7496981" y="3497625"/>
            <a:ext cx="2943000" cy="348750"/>
          </a:xfrm>
          <a:prstGeom prst="rect">
            <a:avLst/>
          </a:prstGeom>
          <a:noFill/>
          <a:ln>
            <a:noFill/>
          </a:ln>
        </p:spPr>
        <p:txBody>
          <a:bodyPr spcFirstLastPara="1" wrap="square" lIns="68569" tIns="68569" rIns="68569" bIns="68569" anchor="t" anchorCtr="0">
            <a:noAutofit/>
          </a:bodyPr>
          <a:lstStyle/>
          <a:p>
            <a:r>
              <a:rPr lang="en-US" sz="1500" u="sng">
                <a:solidFill>
                  <a:schemeClr val="hlink"/>
                </a:solidFill>
                <a:hlinkClick r:id="rId3"/>
              </a:rPr>
              <a:t>https://www.classiclanesin.com/</a:t>
            </a:r>
            <a:r>
              <a:rPr lang="en-US" sz="1500"/>
              <a:t> </a:t>
            </a:r>
            <a:endParaRPr sz="1500"/>
          </a:p>
        </p:txBody>
      </p:sp>
      <p:pic>
        <p:nvPicPr>
          <p:cNvPr id="660" name="Google Shape;660;p70"/>
          <p:cNvPicPr preferRelativeResize="0"/>
          <p:nvPr/>
        </p:nvPicPr>
        <p:blipFill>
          <a:blip r:embed="rId4">
            <a:alphaModFix/>
          </a:blip>
          <a:stretch>
            <a:fillRect/>
          </a:stretch>
        </p:blipFill>
        <p:spPr>
          <a:xfrm>
            <a:off x="5690634" y="0"/>
            <a:ext cx="3130848" cy="3419173"/>
          </a:xfrm>
          <a:prstGeom prst="rect">
            <a:avLst/>
          </a:prstGeom>
          <a:noFill/>
          <a:ln w="19050" cap="flat" cmpd="sng">
            <a:solidFill>
              <a:schemeClr val="dk2"/>
            </a:solidFill>
            <a:prstDash val="solid"/>
            <a:round/>
            <a:headEnd type="none" w="sm" len="sm"/>
            <a:tailEnd type="none" w="sm" len="sm"/>
          </a:ln>
        </p:spPr>
      </p:pic>
      <p:pic>
        <p:nvPicPr>
          <p:cNvPr id="661" name="Google Shape;661;p70"/>
          <p:cNvPicPr preferRelativeResize="0"/>
          <p:nvPr/>
        </p:nvPicPr>
        <p:blipFill>
          <a:blip r:embed="rId5">
            <a:alphaModFix/>
          </a:blip>
          <a:stretch>
            <a:fillRect/>
          </a:stretch>
        </p:blipFill>
        <p:spPr>
          <a:xfrm>
            <a:off x="5690635" y="3492649"/>
            <a:ext cx="3130847" cy="1650851"/>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2726814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1"/>
          <p:cNvSpPr/>
          <p:nvPr/>
        </p:nvSpPr>
        <p:spPr>
          <a:xfrm>
            <a:off x="0" y="0"/>
            <a:ext cx="3032100" cy="5143500"/>
          </a:xfrm>
          <a:prstGeom prst="rect">
            <a:avLst/>
          </a:prstGeom>
          <a:solidFill>
            <a:schemeClr val="lt1"/>
          </a:solidFill>
          <a:ln>
            <a:noFill/>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grpSp>
        <p:nvGrpSpPr>
          <p:cNvPr id="668" name="Google Shape;668;p71"/>
          <p:cNvGrpSpPr/>
          <p:nvPr/>
        </p:nvGrpSpPr>
        <p:grpSpPr>
          <a:xfrm>
            <a:off x="1143" y="1"/>
            <a:ext cx="9141714" cy="5144351"/>
            <a:chOff x="0" y="0"/>
            <a:chExt cx="12188952" cy="6859135"/>
          </a:xfrm>
        </p:grpSpPr>
        <p:sp>
          <p:nvSpPr>
            <p:cNvPr id="669" name="Google Shape;669;p71"/>
            <p:cNvSpPr/>
            <p:nvPr/>
          </p:nvSpPr>
          <p:spPr>
            <a:xfrm>
              <a:off x="26122" y="6015669"/>
              <a:ext cx="2608073" cy="842670"/>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70" name="Google Shape;670;p71"/>
            <p:cNvSpPr/>
            <p:nvPr/>
          </p:nvSpPr>
          <p:spPr>
            <a:xfrm>
              <a:off x="655184" y="5798001"/>
              <a:ext cx="2486515" cy="1061134"/>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71" name="Google Shape;671;p71"/>
            <p:cNvSpPr/>
            <p:nvPr/>
          </p:nvSpPr>
          <p:spPr>
            <a:xfrm>
              <a:off x="3474720" y="0"/>
              <a:ext cx="6179082" cy="1780073"/>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72" name="Google Shape;672;p71"/>
            <p:cNvSpPr/>
            <p:nvPr/>
          </p:nvSpPr>
          <p:spPr>
            <a:xfrm>
              <a:off x="0" y="2390523"/>
              <a:ext cx="611491" cy="1422364"/>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73" name="Google Shape;673;p71"/>
            <p:cNvSpPr/>
            <p:nvPr/>
          </p:nvSpPr>
          <p:spPr>
            <a:xfrm>
              <a:off x="3792772" y="0"/>
              <a:ext cx="2420311" cy="1345174"/>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74" name="Google Shape;674;p71"/>
            <p:cNvSpPr/>
            <p:nvPr/>
          </p:nvSpPr>
          <p:spPr>
            <a:xfrm>
              <a:off x="10946850" y="0"/>
              <a:ext cx="1242102" cy="2622511"/>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75" name="Google Shape;675;p71"/>
            <p:cNvSpPr/>
            <p:nvPr/>
          </p:nvSpPr>
          <p:spPr>
            <a:xfrm>
              <a:off x="0" y="0"/>
              <a:ext cx="1577667" cy="98067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grpSp>
      <p:sp>
        <p:nvSpPr>
          <p:cNvPr id="676" name="Google Shape;676;p71"/>
          <p:cNvSpPr/>
          <p:nvPr/>
        </p:nvSpPr>
        <p:spPr>
          <a:xfrm>
            <a:off x="-10364" y="0"/>
            <a:ext cx="3032100" cy="5143500"/>
          </a:xfrm>
          <a:prstGeom prst="rect">
            <a:avLst/>
          </a:prstGeom>
          <a:solidFill>
            <a:srgbClr val="404040"/>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sp>
        <p:nvSpPr>
          <p:cNvPr id="677" name="Google Shape;677;p71"/>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chemeClr val="lt1"/>
              </a:buClr>
              <a:buSzPts val="4000"/>
            </a:pPr>
            <a:r>
              <a:rPr lang="en-US" sz="3000" b="1" dirty="0">
                <a:solidFill>
                  <a:schemeClr val="tx1"/>
                </a:solidFill>
              </a:rPr>
              <a:t>Heuristic Evaluation</a:t>
            </a:r>
            <a:endParaRPr sz="3000" b="1" dirty="0">
              <a:solidFill>
                <a:schemeClr val="tx1"/>
              </a:solidFill>
            </a:endParaRPr>
          </a:p>
          <a:p>
            <a:pPr>
              <a:buClr>
                <a:schemeClr val="lt1"/>
              </a:buClr>
              <a:buSzPts val="4000"/>
            </a:pPr>
            <a:r>
              <a:rPr lang="en-US" sz="3000" b="1" dirty="0">
                <a:solidFill>
                  <a:schemeClr val="tx1"/>
                </a:solidFill>
              </a:rPr>
              <a:t>(HE) </a:t>
            </a:r>
            <a:endParaRPr sz="3000" b="1" dirty="0">
              <a:solidFill>
                <a:schemeClr val="tx1"/>
              </a:solidFill>
            </a:endParaRPr>
          </a:p>
          <a:p>
            <a:pPr>
              <a:buClr>
                <a:schemeClr val="lt1"/>
              </a:buClr>
              <a:buSzPts val="4000"/>
            </a:pPr>
            <a:endParaRPr sz="3000" b="1" dirty="0">
              <a:solidFill>
                <a:schemeClr val="tx1"/>
              </a:solidFill>
            </a:endParaRPr>
          </a:p>
          <a:p>
            <a:pPr>
              <a:buClr>
                <a:schemeClr val="lt1"/>
              </a:buClr>
              <a:buSzPts val="4000"/>
            </a:pPr>
            <a:r>
              <a:rPr lang="en-US" sz="2300" dirty="0">
                <a:solidFill>
                  <a:schemeClr val="tx1"/>
                </a:solidFill>
              </a:rPr>
              <a:t>How?</a:t>
            </a:r>
            <a:endParaRPr sz="2300" dirty="0">
              <a:solidFill>
                <a:schemeClr val="tx1"/>
              </a:solidFill>
            </a:endParaRPr>
          </a:p>
          <a:p>
            <a:pPr>
              <a:buClr>
                <a:schemeClr val="lt1"/>
              </a:buClr>
              <a:buSzPts val="4000"/>
            </a:pPr>
            <a:endParaRPr sz="2300" dirty="0">
              <a:solidFill>
                <a:schemeClr val="tx1"/>
              </a:solidFill>
            </a:endParaRPr>
          </a:p>
          <a:p>
            <a:pPr>
              <a:buClr>
                <a:schemeClr val="lt1"/>
              </a:buClr>
              <a:buSzPts val="4000"/>
            </a:pPr>
            <a:r>
              <a:rPr lang="en-US" sz="2300" dirty="0">
                <a:solidFill>
                  <a:schemeClr val="tx1"/>
                </a:solidFill>
              </a:rPr>
              <a:t>To do the HE</a:t>
            </a:r>
            <a:endParaRPr sz="3000" b="1" dirty="0">
              <a:solidFill>
                <a:schemeClr val="tx1"/>
              </a:solidFill>
            </a:endParaRPr>
          </a:p>
        </p:txBody>
      </p:sp>
      <p:sp>
        <p:nvSpPr>
          <p:cNvPr id="678" name="Google Shape;678;p71"/>
          <p:cNvSpPr txBox="1"/>
          <p:nvPr/>
        </p:nvSpPr>
        <p:spPr>
          <a:xfrm rot="-5400000">
            <a:off x="7496981" y="3497625"/>
            <a:ext cx="2943000" cy="348750"/>
          </a:xfrm>
          <a:prstGeom prst="rect">
            <a:avLst/>
          </a:prstGeom>
          <a:noFill/>
          <a:ln>
            <a:noFill/>
          </a:ln>
        </p:spPr>
        <p:txBody>
          <a:bodyPr spcFirstLastPara="1" wrap="square" lIns="68569" tIns="68569" rIns="68569" bIns="68569" anchor="t" anchorCtr="0">
            <a:noAutofit/>
          </a:bodyPr>
          <a:lstStyle/>
          <a:p>
            <a:r>
              <a:rPr lang="en-US" sz="1500" u="sng">
                <a:solidFill>
                  <a:schemeClr val="hlink"/>
                </a:solidFill>
                <a:hlinkClick r:id="rId3"/>
              </a:rPr>
              <a:t>https://www.classiclanesin.com/</a:t>
            </a:r>
            <a:r>
              <a:rPr lang="en-US" sz="1500"/>
              <a:t> </a:t>
            </a:r>
            <a:endParaRPr sz="1500"/>
          </a:p>
        </p:txBody>
      </p:sp>
      <p:pic>
        <p:nvPicPr>
          <p:cNvPr id="679" name="Google Shape;679;p71"/>
          <p:cNvPicPr preferRelativeResize="0"/>
          <p:nvPr/>
        </p:nvPicPr>
        <p:blipFill>
          <a:blip r:embed="rId4">
            <a:alphaModFix/>
          </a:blip>
          <a:stretch>
            <a:fillRect/>
          </a:stretch>
        </p:blipFill>
        <p:spPr>
          <a:xfrm>
            <a:off x="5690634" y="0"/>
            <a:ext cx="3130848" cy="3419173"/>
          </a:xfrm>
          <a:prstGeom prst="rect">
            <a:avLst/>
          </a:prstGeom>
          <a:noFill/>
          <a:ln w="19050" cap="flat" cmpd="sng">
            <a:solidFill>
              <a:schemeClr val="dk2"/>
            </a:solidFill>
            <a:prstDash val="solid"/>
            <a:round/>
            <a:headEnd type="none" w="sm" len="sm"/>
            <a:tailEnd type="none" w="sm" len="sm"/>
          </a:ln>
        </p:spPr>
      </p:pic>
      <p:pic>
        <p:nvPicPr>
          <p:cNvPr id="680" name="Google Shape;680;p71"/>
          <p:cNvPicPr preferRelativeResize="0"/>
          <p:nvPr/>
        </p:nvPicPr>
        <p:blipFill>
          <a:blip r:embed="rId5">
            <a:alphaModFix/>
          </a:blip>
          <a:stretch>
            <a:fillRect/>
          </a:stretch>
        </p:blipFill>
        <p:spPr>
          <a:xfrm>
            <a:off x="5690635" y="3492649"/>
            <a:ext cx="3130847" cy="1650851"/>
          </a:xfrm>
          <a:prstGeom prst="rect">
            <a:avLst/>
          </a:prstGeom>
          <a:noFill/>
          <a:ln w="19050" cap="flat" cmpd="sng">
            <a:solidFill>
              <a:schemeClr val="dk2"/>
            </a:solidFill>
            <a:prstDash val="solid"/>
            <a:round/>
            <a:headEnd type="none" w="sm" len="sm"/>
            <a:tailEnd type="none" w="sm" len="sm"/>
          </a:ln>
        </p:spPr>
      </p:pic>
      <p:sp>
        <p:nvSpPr>
          <p:cNvPr id="681" name="Google Shape;681;p71"/>
          <p:cNvSpPr txBox="1"/>
          <p:nvPr/>
        </p:nvSpPr>
        <p:spPr>
          <a:xfrm>
            <a:off x="3327881" y="193706"/>
            <a:ext cx="2250000" cy="4886325"/>
          </a:xfrm>
          <a:prstGeom prst="rect">
            <a:avLst/>
          </a:prstGeom>
          <a:noFill/>
          <a:ln>
            <a:noFill/>
          </a:ln>
        </p:spPr>
        <p:txBody>
          <a:bodyPr spcFirstLastPara="1" wrap="square" lIns="68569" tIns="68569" rIns="68569" bIns="68569" anchor="t" anchorCtr="0">
            <a:noAutofit/>
          </a:bodyPr>
          <a:lstStyle/>
          <a:p>
            <a:r>
              <a:rPr lang="en-US" sz="1600" b="1">
                <a:solidFill>
                  <a:schemeClr val="dk1"/>
                </a:solidFill>
                <a:latin typeface="Calibri"/>
                <a:ea typeface="Calibri"/>
                <a:cs typeface="Calibri"/>
                <a:sym typeface="Calibri"/>
              </a:rPr>
              <a:t>What is wrong here?</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r>
              <a:rPr lang="en-US" sz="1600" b="1">
                <a:solidFill>
                  <a:schemeClr val="dk1"/>
                </a:solidFill>
                <a:latin typeface="Calibri"/>
                <a:ea typeface="Calibri"/>
                <a:cs typeface="Calibri"/>
                <a:sym typeface="Calibri"/>
              </a:rPr>
              <a:t>What heuristics are violated?</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2304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2"/>
          <p:cNvSpPr/>
          <p:nvPr/>
        </p:nvSpPr>
        <p:spPr>
          <a:xfrm>
            <a:off x="0" y="0"/>
            <a:ext cx="3032100" cy="5143500"/>
          </a:xfrm>
          <a:prstGeom prst="rect">
            <a:avLst/>
          </a:prstGeom>
          <a:solidFill>
            <a:schemeClr val="lt1"/>
          </a:solidFill>
          <a:ln>
            <a:noFill/>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grpSp>
        <p:nvGrpSpPr>
          <p:cNvPr id="688" name="Google Shape;688;p72"/>
          <p:cNvGrpSpPr/>
          <p:nvPr/>
        </p:nvGrpSpPr>
        <p:grpSpPr>
          <a:xfrm>
            <a:off x="1143" y="1"/>
            <a:ext cx="9141714" cy="5144351"/>
            <a:chOff x="0" y="0"/>
            <a:chExt cx="12188952" cy="6859135"/>
          </a:xfrm>
        </p:grpSpPr>
        <p:sp>
          <p:nvSpPr>
            <p:cNvPr id="689" name="Google Shape;689;p72"/>
            <p:cNvSpPr/>
            <p:nvPr/>
          </p:nvSpPr>
          <p:spPr>
            <a:xfrm>
              <a:off x="26122" y="6015669"/>
              <a:ext cx="2608073" cy="842670"/>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90" name="Google Shape;690;p72"/>
            <p:cNvSpPr/>
            <p:nvPr/>
          </p:nvSpPr>
          <p:spPr>
            <a:xfrm>
              <a:off x="655184" y="5798001"/>
              <a:ext cx="2486515" cy="1061134"/>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91" name="Google Shape;691;p72"/>
            <p:cNvSpPr/>
            <p:nvPr/>
          </p:nvSpPr>
          <p:spPr>
            <a:xfrm>
              <a:off x="3474720" y="0"/>
              <a:ext cx="6179082" cy="1780073"/>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92" name="Google Shape;692;p72"/>
            <p:cNvSpPr/>
            <p:nvPr/>
          </p:nvSpPr>
          <p:spPr>
            <a:xfrm>
              <a:off x="0" y="2390523"/>
              <a:ext cx="611491" cy="1422364"/>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93" name="Google Shape;693;p72"/>
            <p:cNvSpPr/>
            <p:nvPr/>
          </p:nvSpPr>
          <p:spPr>
            <a:xfrm>
              <a:off x="3792772" y="0"/>
              <a:ext cx="2420311" cy="1345174"/>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94" name="Google Shape;694;p72"/>
            <p:cNvSpPr/>
            <p:nvPr/>
          </p:nvSpPr>
          <p:spPr>
            <a:xfrm>
              <a:off x="10946850" y="0"/>
              <a:ext cx="1242102" cy="2622511"/>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695" name="Google Shape;695;p72"/>
            <p:cNvSpPr/>
            <p:nvPr/>
          </p:nvSpPr>
          <p:spPr>
            <a:xfrm>
              <a:off x="0" y="0"/>
              <a:ext cx="1577667" cy="98067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grpSp>
      <p:sp>
        <p:nvSpPr>
          <p:cNvPr id="696" name="Google Shape;696;p72"/>
          <p:cNvSpPr/>
          <p:nvPr/>
        </p:nvSpPr>
        <p:spPr>
          <a:xfrm>
            <a:off x="-10364" y="0"/>
            <a:ext cx="3032100" cy="5143500"/>
          </a:xfrm>
          <a:prstGeom prst="rect">
            <a:avLst/>
          </a:prstGeom>
          <a:solidFill>
            <a:srgbClr val="404040"/>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sp>
        <p:nvSpPr>
          <p:cNvPr id="697" name="Google Shape;697;p72"/>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chemeClr val="lt1"/>
              </a:buClr>
              <a:buSzPts val="4000"/>
            </a:pPr>
            <a:r>
              <a:rPr lang="en-US" sz="3000" b="1" dirty="0">
                <a:solidFill>
                  <a:schemeClr val="tx1"/>
                </a:solidFill>
              </a:rPr>
              <a:t>Heuristic Evaluation</a:t>
            </a:r>
            <a:endParaRPr sz="3000" b="1" dirty="0">
              <a:solidFill>
                <a:schemeClr val="tx1"/>
              </a:solidFill>
            </a:endParaRPr>
          </a:p>
          <a:p>
            <a:pPr>
              <a:buClr>
                <a:schemeClr val="lt1"/>
              </a:buClr>
              <a:buSzPts val="4000"/>
            </a:pPr>
            <a:r>
              <a:rPr lang="en-US" sz="3000" b="1" dirty="0">
                <a:solidFill>
                  <a:schemeClr val="tx1"/>
                </a:solidFill>
              </a:rPr>
              <a:t>(HE) </a:t>
            </a:r>
            <a:endParaRPr sz="3000" b="1" dirty="0">
              <a:solidFill>
                <a:schemeClr val="tx1"/>
              </a:solidFill>
            </a:endParaRPr>
          </a:p>
          <a:p>
            <a:pPr>
              <a:buClr>
                <a:schemeClr val="lt1"/>
              </a:buClr>
              <a:buSzPts val="4000"/>
            </a:pPr>
            <a:endParaRPr sz="3000" b="1" dirty="0">
              <a:solidFill>
                <a:schemeClr val="tx1"/>
              </a:solidFill>
            </a:endParaRPr>
          </a:p>
          <a:p>
            <a:pPr>
              <a:buClr>
                <a:schemeClr val="lt1"/>
              </a:buClr>
              <a:buSzPts val="4000"/>
            </a:pPr>
            <a:r>
              <a:rPr lang="en-US" sz="2300" dirty="0">
                <a:solidFill>
                  <a:schemeClr val="tx1"/>
                </a:solidFill>
              </a:rPr>
              <a:t>How?</a:t>
            </a:r>
            <a:endParaRPr sz="2300" dirty="0">
              <a:solidFill>
                <a:schemeClr val="tx1"/>
              </a:solidFill>
            </a:endParaRPr>
          </a:p>
          <a:p>
            <a:pPr>
              <a:buClr>
                <a:schemeClr val="lt1"/>
              </a:buClr>
              <a:buSzPts val="4000"/>
            </a:pPr>
            <a:endParaRPr sz="2300" dirty="0">
              <a:solidFill>
                <a:schemeClr val="tx1"/>
              </a:solidFill>
            </a:endParaRPr>
          </a:p>
          <a:p>
            <a:pPr>
              <a:buClr>
                <a:schemeClr val="lt1"/>
              </a:buClr>
              <a:buSzPts val="4000"/>
            </a:pPr>
            <a:r>
              <a:rPr lang="en-US" sz="2300" dirty="0">
                <a:solidFill>
                  <a:schemeClr val="tx1"/>
                </a:solidFill>
              </a:rPr>
              <a:t>To do the HE</a:t>
            </a:r>
            <a:endParaRPr sz="3000" b="1" dirty="0">
              <a:solidFill>
                <a:schemeClr val="tx1"/>
              </a:solidFill>
            </a:endParaRPr>
          </a:p>
        </p:txBody>
      </p:sp>
      <p:sp>
        <p:nvSpPr>
          <p:cNvPr id="698" name="Google Shape;698;p72"/>
          <p:cNvSpPr txBox="1"/>
          <p:nvPr/>
        </p:nvSpPr>
        <p:spPr>
          <a:xfrm rot="-5400000">
            <a:off x="7496981" y="3497625"/>
            <a:ext cx="2943000" cy="348750"/>
          </a:xfrm>
          <a:prstGeom prst="rect">
            <a:avLst/>
          </a:prstGeom>
          <a:noFill/>
          <a:ln>
            <a:noFill/>
          </a:ln>
        </p:spPr>
        <p:txBody>
          <a:bodyPr spcFirstLastPara="1" wrap="square" lIns="68569" tIns="68569" rIns="68569" bIns="68569" anchor="t" anchorCtr="0">
            <a:noAutofit/>
          </a:bodyPr>
          <a:lstStyle/>
          <a:p>
            <a:r>
              <a:rPr lang="en-US" sz="1500" u="sng">
                <a:solidFill>
                  <a:schemeClr val="hlink"/>
                </a:solidFill>
                <a:hlinkClick r:id="rId3"/>
              </a:rPr>
              <a:t>https://www.classiclanesin.com/</a:t>
            </a:r>
            <a:r>
              <a:rPr lang="en-US" sz="1500"/>
              <a:t> </a:t>
            </a:r>
            <a:endParaRPr sz="1500"/>
          </a:p>
        </p:txBody>
      </p:sp>
      <p:pic>
        <p:nvPicPr>
          <p:cNvPr id="699" name="Google Shape;699;p72"/>
          <p:cNvPicPr preferRelativeResize="0"/>
          <p:nvPr/>
        </p:nvPicPr>
        <p:blipFill>
          <a:blip r:embed="rId4">
            <a:alphaModFix/>
          </a:blip>
          <a:stretch>
            <a:fillRect/>
          </a:stretch>
        </p:blipFill>
        <p:spPr>
          <a:xfrm>
            <a:off x="5690634" y="0"/>
            <a:ext cx="3130848" cy="3419173"/>
          </a:xfrm>
          <a:prstGeom prst="rect">
            <a:avLst/>
          </a:prstGeom>
          <a:noFill/>
          <a:ln w="19050" cap="flat" cmpd="sng">
            <a:solidFill>
              <a:schemeClr val="dk2"/>
            </a:solidFill>
            <a:prstDash val="solid"/>
            <a:round/>
            <a:headEnd type="none" w="sm" len="sm"/>
            <a:tailEnd type="none" w="sm" len="sm"/>
          </a:ln>
        </p:spPr>
      </p:pic>
      <p:pic>
        <p:nvPicPr>
          <p:cNvPr id="700" name="Google Shape;700;p72"/>
          <p:cNvPicPr preferRelativeResize="0"/>
          <p:nvPr/>
        </p:nvPicPr>
        <p:blipFill>
          <a:blip r:embed="rId5">
            <a:alphaModFix/>
          </a:blip>
          <a:stretch>
            <a:fillRect/>
          </a:stretch>
        </p:blipFill>
        <p:spPr>
          <a:xfrm>
            <a:off x="5690635" y="3492649"/>
            <a:ext cx="3130847" cy="1650851"/>
          </a:xfrm>
          <a:prstGeom prst="rect">
            <a:avLst/>
          </a:prstGeom>
          <a:noFill/>
          <a:ln w="19050" cap="flat" cmpd="sng">
            <a:solidFill>
              <a:schemeClr val="dk2"/>
            </a:solidFill>
            <a:prstDash val="solid"/>
            <a:round/>
            <a:headEnd type="none" w="sm" len="sm"/>
            <a:tailEnd type="none" w="sm" len="sm"/>
          </a:ln>
        </p:spPr>
      </p:pic>
      <p:sp>
        <p:nvSpPr>
          <p:cNvPr id="701" name="Google Shape;701;p72"/>
          <p:cNvSpPr txBox="1"/>
          <p:nvPr/>
        </p:nvSpPr>
        <p:spPr>
          <a:xfrm>
            <a:off x="3327881" y="193706"/>
            <a:ext cx="2250000" cy="4886325"/>
          </a:xfrm>
          <a:prstGeom prst="rect">
            <a:avLst/>
          </a:prstGeom>
          <a:noFill/>
          <a:ln>
            <a:noFill/>
          </a:ln>
        </p:spPr>
        <p:txBody>
          <a:bodyPr spcFirstLastPara="1" wrap="square" lIns="68569" tIns="68569" rIns="68569" bIns="68569" anchor="t" anchorCtr="0">
            <a:noAutofit/>
          </a:bodyPr>
          <a:lstStyle/>
          <a:p>
            <a:r>
              <a:rPr lang="en-US" sz="1600" b="1">
                <a:solidFill>
                  <a:schemeClr val="dk1"/>
                </a:solidFill>
                <a:latin typeface="Calibri"/>
                <a:ea typeface="Calibri"/>
                <a:cs typeface="Calibri"/>
                <a:sym typeface="Calibri"/>
              </a:rPr>
              <a:t>What is wrong here?</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r>
              <a:rPr lang="en-US" sz="1600" b="1">
                <a:solidFill>
                  <a:schemeClr val="dk1"/>
                </a:solidFill>
                <a:latin typeface="Calibri"/>
                <a:ea typeface="Calibri"/>
                <a:cs typeface="Calibri"/>
                <a:sym typeface="Calibri"/>
              </a:rPr>
              <a:t>What heuristics are violated?</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endParaRPr sz="1600">
              <a:solidFill>
                <a:schemeClr val="dk1"/>
              </a:solidFill>
              <a:latin typeface="Calibri"/>
              <a:ea typeface="Calibri"/>
              <a:cs typeface="Calibri"/>
              <a:sym typeface="Calibri"/>
            </a:endParaRPr>
          </a:p>
          <a:p>
            <a:r>
              <a:rPr lang="en-US" sz="1600">
                <a:solidFill>
                  <a:schemeClr val="dk1"/>
                </a:solidFill>
                <a:latin typeface="Calibri"/>
                <a:ea typeface="Calibri"/>
                <a:cs typeface="Calibri"/>
                <a:sym typeface="Calibri"/>
              </a:rPr>
              <a:t>→ #8: Aesthetic and minimalist design (Font-Background Contrast, switching font color, unreadable text, redundant menus, etc. )</a:t>
            </a:r>
            <a:endParaRPr sz="1600">
              <a:solidFill>
                <a:schemeClr val="dk1"/>
              </a:solidFill>
              <a:latin typeface="Calibri"/>
              <a:ea typeface="Calibri"/>
              <a:cs typeface="Calibri"/>
              <a:sym typeface="Calibri"/>
            </a:endParaRPr>
          </a:p>
          <a:p>
            <a:endParaRPr sz="1600">
              <a:solidFill>
                <a:schemeClr val="dk1"/>
              </a:solidFill>
              <a:latin typeface="Calibri"/>
              <a:ea typeface="Calibri"/>
              <a:cs typeface="Calibri"/>
              <a:sym typeface="Calibri"/>
            </a:endParaRPr>
          </a:p>
          <a:p>
            <a:r>
              <a:rPr lang="en-US" sz="1600" b="1">
                <a:solidFill>
                  <a:schemeClr val="dk1"/>
                </a:solidFill>
                <a:latin typeface="Calibri"/>
                <a:ea typeface="Calibri"/>
                <a:cs typeface="Calibri"/>
                <a:sym typeface="Calibri"/>
              </a:rPr>
              <a:t>What’s the severity of the problem?</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1751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73"/>
          <p:cNvSpPr/>
          <p:nvPr/>
        </p:nvSpPr>
        <p:spPr>
          <a:xfrm>
            <a:off x="0" y="0"/>
            <a:ext cx="3032100" cy="5143500"/>
          </a:xfrm>
          <a:prstGeom prst="rect">
            <a:avLst/>
          </a:prstGeom>
          <a:solidFill>
            <a:schemeClr val="lt1"/>
          </a:solidFill>
          <a:ln>
            <a:noFill/>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grpSp>
        <p:nvGrpSpPr>
          <p:cNvPr id="708" name="Google Shape;708;p73"/>
          <p:cNvGrpSpPr/>
          <p:nvPr/>
        </p:nvGrpSpPr>
        <p:grpSpPr>
          <a:xfrm>
            <a:off x="1143" y="1"/>
            <a:ext cx="9141714" cy="5144351"/>
            <a:chOff x="0" y="0"/>
            <a:chExt cx="12188952" cy="6859135"/>
          </a:xfrm>
        </p:grpSpPr>
        <p:sp>
          <p:nvSpPr>
            <p:cNvPr id="709" name="Google Shape;709;p73"/>
            <p:cNvSpPr/>
            <p:nvPr/>
          </p:nvSpPr>
          <p:spPr>
            <a:xfrm>
              <a:off x="26122" y="6015669"/>
              <a:ext cx="2608073" cy="842670"/>
            </a:xfrm>
            <a:custGeom>
              <a:avLst/>
              <a:gdLst/>
              <a:ahLst/>
              <a:cxnLst/>
              <a:rect l="l" t="t" r="r" b="b"/>
              <a:pathLst>
                <a:path w="3180577" h="1033951" extrusionOk="0">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710" name="Google Shape;710;p73"/>
            <p:cNvSpPr/>
            <p:nvPr/>
          </p:nvSpPr>
          <p:spPr>
            <a:xfrm>
              <a:off x="655184" y="5798001"/>
              <a:ext cx="2486515" cy="1061134"/>
            </a:xfrm>
            <a:custGeom>
              <a:avLst/>
              <a:gdLst/>
              <a:ahLst/>
              <a:cxnLst/>
              <a:rect l="l" t="t" r="r" b="b"/>
              <a:pathLst>
                <a:path w="2449768" h="1050628" extrusionOk="0">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711" name="Google Shape;711;p73"/>
            <p:cNvSpPr/>
            <p:nvPr/>
          </p:nvSpPr>
          <p:spPr>
            <a:xfrm>
              <a:off x="3474720" y="0"/>
              <a:ext cx="6179082" cy="1780073"/>
            </a:xfrm>
            <a:custGeom>
              <a:avLst/>
              <a:gdLst/>
              <a:ahLst/>
              <a:cxnLst/>
              <a:rect l="l" t="t" r="r" b="b"/>
              <a:pathLst>
                <a:path w="6386648" h="1849426" extrusionOk="0">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712" name="Google Shape;712;p73"/>
            <p:cNvSpPr/>
            <p:nvPr/>
          </p:nvSpPr>
          <p:spPr>
            <a:xfrm>
              <a:off x="0" y="2390523"/>
              <a:ext cx="611491" cy="1422364"/>
            </a:xfrm>
            <a:custGeom>
              <a:avLst/>
              <a:gdLst/>
              <a:ahLst/>
              <a:cxnLst/>
              <a:rect l="l" t="t" r="r" b="b"/>
              <a:pathLst>
                <a:path w="611491" h="1429512" extrusionOk="0">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713" name="Google Shape;713;p73"/>
            <p:cNvSpPr/>
            <p:nvPr/>
          </p:nvSpPr>
          <p:spPr>
            <a:xfrm>
              <a:off x="3792772" y="0"/>
              <a:ext cx="2420311" cy="1345174"/>
            </a:xfrm>
            <a:custGeom>
              <a:avLst/>
              <a:gdLst/>
              <a:ahLst/>
              <a:cxnLst/>
              <a:rect l="l" t="t" r="r" b="b"/>
              <a:pathLst>
                <a:path w="3015964" h="1681468" extrusionOk="0">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714" name="Google Shape;714;p73"/>
            <p:cNvSpPr/>
            <p:nvPr/>
          </p:nvSpPr>
          <p:spPr>
            <a:xfrm>
              <a:off x="10946850" y="0"/>
              <a:ext cx="1242102" cy="2622511"/>
            </a:xfrm>
            <a:custGeom>
              <a:avLst/>
              <a:gdLst/>
              <a:ahLst/>
              <a:cxnLst/>
              <a:rect l="l" t="t" r="r" b="b"/>
              <a:pathLst>
                <a:path w="1242102" h="2635689" extrusionOk="0">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2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sp>
          <p:nvSpPr>
            <p:cNvPr id="715" name="Google Shape;715;p73"/>
            <p:cNvSpPr/>
            <p:nvPr/>
          </p:nvSpPr>
          <p:spPr>
            <a:xfrm>
              <a:off x="0" y="0"/>
              <a:ext cx="1577667" cy="980671"/>
            </a:xfrm>
            <a:custGeom>
              <a:avLst/>
              <a:gdLst/>
              <a:ahLst/>
              <a:cxnLst/>
              <a:rect l="l" t="t" r="r" b="b"/>
              <a:pathLst>
                <a:path w="1471018" h="795676" extrusionOk="0">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spcFirstLastPara="1" wrap="square" lIns="91425" tIns="45700" rIns="91425" bIns="45700" anchor="ctr" anchorCtr="0">
              <a:noAutofit/>
            </a:bodyPr>
            <a:lstStyle/>
            <a:p>
              <a:pPr algn="ctr">
                <a:buSzPts val="1800"/>
              </a:pPr>
              <a:endParaRPr>
                <a:solidFill>
                  <a:schemeClr val="lt1"/>
                </a:solidFill>
                <a:latin typeface="Calibri"/>
                <a:ea typeface="Calibri"/>
                <a:cs typeface="Calibri"/>
                <a:sym typeface="Calibri"/>
              </a:endParaRPr>
            </a:p>
          </p:txBody>
        </p:sp>
      </p:grpSp>
      <p:sp>
        <p:nvSpPr>
          <p:cNvPr id="716" name="Google Shape;716;p73"/>
          <p:cNvSpPr/>
          <p:nvPr/>
        </p:nvSpPr>
        <p:spPr>
          <a:xfrm>
            <a:off x="-10364" y="0"/>
            <a:ext cx="3032100" cy="5143500"/>
          </a:xfrm>
          <a:prstGeom prst="rect">
            <a:avLst/>
          </a:prstGeom>
          <a:solidFill>
            <a:srgbClr val="404040"/>
          </a:solidFill>
          <a:ln w="12700" cap="flat" cmpd="sng">
            <a:solidFill>
              <a:srgbClr val="31538F"/>
            </a:solidFill>
            <a:prstDash val="solid"/>
            <a:miter lim="800000"/>
            <a:headEnd type="none" w="sm" len="sm"/>
            <a:tailEnd type="none" w="sm" len="sm"/>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sp>
        <p:nvSpPr>
          <p:cNvPr id="717" name="Google Shape;717;p73"/>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chemeClr val="lt1"/>
              </a:buClr>
              <a:buSzPts val="4000"/>
            </a:pPr>
            <a:r>
              <a:rPr lang="en-US" sz="3000" b="1" dirty="0">
                <a:solidFill>
                  <a:schemeClr val="tx1"/>
                </a:solidFill>
              </a:rPr>
              <a:t>Heuristic Evaluation</a:t>
            </a:r>
            <a:endParaRPr sz="3000" b="1" dirty="0">
              <a:solidFill>
                <a:schemeClr val="tx1"/>
              </a:solidFill>
            </a:endParaRPr>
          </a:p>
          <a:p>
            <a:pPr>
              <a:buClr>
                <a:schemeClr val="lt1"/>
              </a:buClr>
              <a:buSzPts val="4000"/>
            </a:pPr>
            <a:r>
              <a:rPr lang="en-US" sz="3000" b="1" dirty="0">
                <a:solidFill>
                  <a:schemeClr val="tx1"/>
                </a:solidFill>
              </a:rPr>
              <a:t>(HE) </a:t>
            </a:r>
            <a:endParaRPr sz="3000" b="1" dirty="0">
              <a:solidFill>
                <a:schemeClr val="tx1"/>
              </a:solidFill>
            </a:endParaRPr>
          </a:p>
          <a:p>
            <a:pPr>
              <a:buClr>
                <a:schemeClr val="lt1"/>
              </a:buClr>
              <a:buSzPts val="4000"/>
            </a:pPr>
            <a:endParaRPr sz="3000" b="1" dirty="0">
              <a:solidFill>
                <a:schemeClr val="tx1"/>
              </a:solidFill>
            </a:endParaRPr>
          </a:p>
          <a:p>
            <a:pPr>
              <a:buClr>
                <a:schemeClr val="lt1"/>
              </a:buClr>
              <a:buSzPts val="4000"/>
            </a:pPr>
            <a:r>
              <a:rPr lang="en-US" sz="2300" dirty="0">
                <a:solidFill>
                  <a:schemeClr val="tx1"/>
                </a:solidFill>
              </a:rPr>
              <a:t>How?</a:t>
            </a:r>
            <a:endParaRPr sz="2300" dirty="0">
              <a:solidFill>
                <a:schemeClr val="tx1"/>
              </a:solidFill>
            </a:endParaRPr>
          </a:p>
          <a:p>
            <a:pPr>
              <a:buClr>
                <a:schemeClr val="lt1"/>
              </a:buClr>
              <a:buSzPts val="4000"/>
            </a:pPr>
            <a:endParaRPr sz="2300" dirty="0">
              <a:solidFill>
                <a:schemeClr val="tx1"/>
              </a:solidFill>
            </a:endParaRPr>
          </a:p>
          <a:p>
            <a:pPr>
              <a:buClr>
                <a:schemeClr val="lt1"/>
              </a:buClr>
              <a:buSzPts val="4000"/>
            </a:pPr>
            <a:r>
              <a:rPr lang="en-US" sz="2300" dirty="0">
                <a:solidFill>
                  <a:schemeClr val="tx1"/>
                </a:solidFill>
              </a:rPr>
              <a:t>To do the HE</a:t>
            </a:r>
            <a:endParaRPr sz="3000" b="1" dirty="0">
              <a:solidFill>
                <a:schemeClr val="tx1"/>
              </a:solidFill>
            </a:endParaRPr>
          </a:p>
        </p:txBody>
      </p:sp>
      <p:sp>
        <p:nvSpPr>
          <p:cNvPr id="718" name="Google Shape;718;p73"/>
          <p:cNvSpPr txBox="1"/>
          <p:nvPr/>
        </p:nvSpPr>
        <p:spPr>
          <a:xfrm rot="-5400000">
            <a:off x="7496981" y="3497625"/>
            <a:ext cx="2943000" cy="348750"/>
          </a:xfrm>
          <a:prstGeom prst="rect">
            <a:avLst/>
          </a:prstGeom>
          <a:noFill/>
          <a:ln>
            <a:noFill/>
          </a:ln>
        </p:spPr>
        <p:txBody>
          <a:bodyPr spcFirstLastPara="1" wrap="square" lIns="68569" tIns="68569" rIns="68569" bIns="68569" anchor="t" anchorCtr="0">
            <a:noAutofit/>
          </a:bodyPr>
          <a:lstStyle/>
          <a:p>
            <a:r>
              <a:rPr lang="en-US" sz="1500" u="sng">
                <a:solidFill>
                  <a:schemeClr val="hlink"/>
                </a:solidFill>
                <a:hlinkClick r:id="rId3"/>
              </a:rPr>
              <a:t>https://www.classiclanesin.com/</a:t>
            </a:r>
            <a:r>
              <a:rPr lang="en-US" sz="1500"/>
              <a:t> </a:t>
            </a:r>
            <a:endParaRPr sz="1500"/>
          </a:p>
        </p:txBody>
      </p:sp>
      <p:pic>
        <p:nvPicPr>
          <p:cNvPr id="719" name="Google Shape;719;p73"/>
          <p:cNvPicPr preferRelativeResize="0"/>
          <p:nvPr/>
        </p:nvPicPr>
        <p:blipFill>
          <a:blip r:embed="rId4">
            <a:alphaModFix/>
          </a:blip>
          <a:stretch>
            <a:fillRect/>
          </a:stretch>
        </p:blipFill>
        <p:spPr>
          <a:xfrm>
            <a:off x="5690634" y="0"/>
            <a:ext cx="3130848" cy="3419173"/>
          </a:xfrm>
          <a:prstGeom prst="rect">
            <a:avLst/>
          </a:prstGeom>
          <a:noFill/>
          <a:ln w="19050" cap="flat" cmpd="sng">
            <a:solidFill>
              <a:schemeClr val="dk2"/>
            </a:solidFill>
            <a:prstDash val="solid"/>
            <a:round/>
            <a:headEnd type="none" w="sm" len="sm"/>
            <a:tailEnd type="none" w="sm" len="sm"/>
          </a:ln>
        </p:spPr>
      </p:pic>
      <p:pic>
        <p:nvPicPr>
          <p:cNvPr id="720" name="Google Shape;720;p73"/>
          <p:cNvPicPr preferRelativeResize="0"/>
          <p:nvPr/>
        </p:nvPicPr>
        <p:blipFill>
          <a:blip r:embed="rId5">
            <a:alphaModFix/>
          </a:blip>
          <a:stretch>
            <a:fillRect/>
          </a:stretch>
        </p:blipFill>
        <p:spPr>
          <a:xfrm>
            <a:off x="5690635" y="3492649"/>
            <a:ext cx="3130847" cy="1650851"/>
          </a:xfrm>
          <a:prstGeom prst="rect">
            <a:avLst/>
          </a:prstGeom>
          <a:noFill/>
          <a:ln w="19050" cap="flat" cmpd="sng">
            <a:solidFill>
              <a:schemeClr val="dk2"/>
            </a:solidFill>
            <a:prstDash val="solid"/>
            <a:round/>
            <a:headEnd type="none" w="sm" len="sm"/>
            <a:tailEnd type="none" w="sm" len="sm"/>
          </a:ln>
        </p:spPr>
      </p:pic>
      <p:sp>
        <p:nvSpPr>
          <p:cNvPr id="721" name="Google Shape;721;p73"/>
          <p:cNvSpPr txBox="1"/>
          <p:nvPr/>
        </p:nvSpPr>
        <p:spPr>
          <a:xfrm>
            <a:off x="3327881" y="193706"/>
            <a:ext cx="2250000" cy="4886325"/>
          </a:xfrm>
          <a:prstGeom prst="rect">
            <a:avLst/>
          </a:prstGeom>
          <a:noFill/>
          <a:ln>
            <a:noFill/>
          </a:ln>
        </p:spPr>
        <p:txBody>
          <a:bodyPr spcFirstLastPara="1" wrap="square" lIns="68569" tIns="68569" rIns="68569" bIns="68569" anchor="t" anchorCtr="0">
            <a:noAutofit/>
          </a:bodyPr>
          <a:lstStyle/>
          <a:p>
            <a:r>
              <a:rPr lang="en-US" sz="1600" b="1">
                <a:solidFill>
                  <a:schemeClr val="dk1"/>
                </a:solidFill>
                <a:latin typeface="Calibri"/>
                <a:ea typeface="Calibri"/>
                <a:cs typeface="Calibri"/>
                <a:sym typeface="Calibri"/>
              </a:rPr>
              <a:t>What is wrong here?</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r>
              <a:rPr lang="en-US" sz="1600" b="1">
                <a:solidFill>
                  <a:schemeClr val="dk1"/>
                </a:solidFill>
                <a:latin typeface="Calibri"/>
                <a:ea typeface="Calibri"/>
                <a:cs typeface="Calibri"/>
                <a:sym typeface="Calibri"/>
              </a:rPr>
              <a:t>What heuristics are violated?</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endParaRPr sz="1600">
              <a:solidFill>
                <a:schemeClr val="dk1"/>
              </a:solidFill>
              <a:latin typeface="Calibri"/>
              <a:ea typeface="Calibri"/>
              <a:cs typeface="Calibri"/>
              <a:sym typeface="Calibri"/>
            </a:endParaRPr>
          </a:p>
          <a:p>
            <a:r>
              <a:rPr lang="en-US" sz="1600">
                <a:solidFill>
                  <a:schemeClr val="dk1"/>
                </a:solidFill>
                <a:latin typeface="Calibri"/>
                <a:ea typeface="Calibri"/>
                <a:cs typeface="Calibri"/>
                <a:sym typeface="Calibri"/>
              </a:rPr>
              <a:t>→ #8: Aesthetic and minimalist design (Font-Background Contrast, switching font color, unreadable text, redundant menus, etc. )</a:t>
            </a:r>
            <a:endParaRPr sz="1600">
              <a:solidFill>
                <a:schemeClr val="dk1"/>
              </a:solidFill>
              <a:latin typeface="Calibri"/>
              <a:ea typeface="Calibri"/>
              <a:cs typeface="Calibri"/>
              <a:sym typeface="Calibri"/>
            </a:endParaRPr>
          </a:p>
          <a:p>
            <a:endParaRPr sz="1600">
              <a:solidFill>
                <a:schemeClr val="dk1"/>
              </a:solidFill>
              <a:latin typeface="Calibri"/>
              <a:ea typeface="Calibri"/>
              <a:cs typeface="Calibri"/>
              <a:sym typeface="Calibri"/>
            </a:endParaRPr>
          </a:p>
          <a:p>
            <a:r>
              <a:rPr lang="en-US" sz="1600" b="1">
                <a:solidFill>
                  <a:schemeClr val="dk1"/>
                </a:solidFill>
                <a:latin typeface="Calibri"/>
                <a:ea typeface="Calibri"/>
                <a:cs typeface="Calibri"/>
                <a:sym typeface="Calibri"/>
              </a:rPr>
              <a:t>What’s the severity of the problem?</a:t>
            </a:r>
            <a:endParaRPr sz="1600" b="1">
              <a:solidFill>
                <a:schemeClr val="dk1"/>
              </a:solidFill>
              <a:latin typeface="Calibri"/>
              <a:ea typeface="Calibri"/>
              <a:cs typeface="Calibri"/>
              <a:sym typeface="Calibri"/>
            </a:endParaRPr>
          </a:p>
          <a:p>
            <a:endParaRPr sz="1600" b="1">
              <a:solidFill>
                <a:schemeClr val="dk1"/>
              </a:solidFill>
              <a:latin typeface="Calibri"/>
              <a:ea typeface="Calibri"/>
              <a:cs typeface="Calibri"/>
              <a:sym typeface="Calibri"/>
            </a:endParaRPr>
          </a:p>
          <a:p>
            <a:r>
              <a:rPr lang="en-US" sz="1600">
                <a:solidFill>
                  <a:schemeClr val="dk1"/>
                </a:solidFill>
                <a:latin typeface="Calibri"/>
                <a:ea typeface="Calibri"/>
                <a:cs typeface="Calibri"/>
                <a:sym typeface="Calibri"/>
              </a:rPr>
              <a:t>→ </a:t>
            </a:r>
            <a:r>
              <a:rPr lang="en-US" sz="1600" b="1">
                <a:solidFill>
                  <a:srgbClr val="FF0000"/>
                </a:solidFill>
                <a:latin typeface="Calibri"/>
                <a:ea typeface="Calibri"/>
                <a:cs typeface="Calibri"/>
                <a:sym typeface="Calibri"/>
              </a:rPr>
              <a:t>2 | Minor Usability Problem:</a:t>
            </a:r>
            <a:r>
              <a:rPr lang="en-US" sz="1600">
                <a:solidFill>
                  <a:schemeClr val="dk1"/>
                </a:solidFill>
                <a:latin typeface="Calibri"/>
                <a:ea typeface="Calibri"/>
                <a:cs typeface="Calibri"/>
                <a:sym typeface="Calibri"/>
              </a:rPr>
              <a:t> Fixing this has low priority. </a:t>
            </a:r>
            <a:endParaRPr sz="16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5713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283;p49"/>
          <p:cNvGraphicFramePr/>
          <p:nvPr>
            <p:extLst>
              <p:ext uri="{D42A27DB-BD31-4B8C-83A1-F6EECF244321}">
                <p14:modId xmlns:p14="http://schemas.microsoft.com/office/powerpoint/2010/main" val="119753811"/>
              </p:ext>
            </p:extLst>
          </p:nvPr>
        </p:nvGraphicFramePr>
        <p:xfrm>
          <a:off x="914400" y="834926"/>
          <a:ext cx="7315200" cy="3694544"/>
        </p:xfrm>
        <a:graphic>
          <a:graphicData uri="http://schemas.openxmlformats.org/drawingml/2006/table">
            <a:tbl>
              <a:tblPr firstRow="1" bandRow="1">
                <a:noFill/>
              </a:tblPr>
              <a:tblGrid>
                <a:gridCol w="3753293">
                  <a:extLst>
                    <a:ext uri="{9D8B030D-6E8A-4147-A177-3AD203B41FA5}">
                      <a16:colId xmlns:a16="http://schemas.microsoft.com/office/drawing/2014/main" val="20000"/>
                    </a:ext>
                  </a:extLst>
                </a:gridCol>
                <a:gridCol w="3561907">
                  <a:extLst>
                    <a:ext uri="{9D8B030D-6E8A-4147-A177-3AD203B41FA5}">
                      <a16:colId xmlns:a16="http://schemas.microsoft.com/office/drawing/2014/main" val="20001"/>
                    </a:ext>
                  </a:extLst>
                </a:gridCol>
              </a:tblGrid>
              <a:tr h="722850">
                <a:tc>
                  <a:txBody>
                    <a:bodyPr/>
                    <a:lstStyle/>
                    <a:p>
                      <a:pPr marL="0" marR="0" lvl="0" indent="0" algn="l" rtl="0">
                        <a:lnSpc>
                          <a:spcPct val="100000"/>
                        </a:lnSpc>
                        <a:spcBef>
                          <a:spcPts val="0"/>
                        </a:spcBef>
                        <a:spcAft>
                          <a:spcPts val="0"/>
                        </a:spcAft>
                        <a:buClr>
                          <a:srgbClr val="000000"/>
                        </a:buClr>
                        <a:buSzPts val="2400"/>
                        <a:buFont typeface="Arial"/>
                        <a:buNone/>
                      </a:pPr>
                      <a:r>
                        <a:rPr lang="en-US" sz="1800" u="none" strike="noStrike" cap="none" dirty="0"/>
                        <a:t>Inspection methods</a:t>
                      </a:r>
                      <a:endParaRPr sz="1100" u="none" strike="noStrike" cap="none" dirty="0"/>
                    </a:p>
                  </a:txBody>
                  <a:tcPr marL="68588" marR="68588" marT="34294" marB="34294">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400"/>
                        <a:buFont typeface="Arial"/>
                        <a:buNone/>
                      </a:pPr>
                      <a:r>
                        <a:rPr lang="en-US" sz="1800" u="none" strike="noStrike" cap="none"/>
                        <a:t>User testing</a:t>
                      </a:r>
                      <a:endParaRPr sz="1100" u="none" strike="noStrike" cap="none"/>
                    </a:p>
                  </a:txBody>
                  <a:tcPr marL="68588" marR="68588" marT="34294" marB="34294">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71694">
                <a:tc>
                  <a:txBody>
                    <a:bodyPr/>
                    <a:lstStyle/>
                    <a:p>
                      <a:pPr marL="0" marR="0" lvl="0" indent="0" algn="l" rtl="0">
                        <a:lnSpc>
                          <a:spcPct val="100000"/>
                        </a:lnSpc>
                        <a:spcBef>
                          <a:spcPts val="0"/>
                        </a:spcBef>
                        <a:spcAft>
                          <a:spcPts val="0"/>
                        </a:spcAft>
                        <a:buClr>
                          <a:srgbClr val="000000"/>
                        </a:buClr>
                        <a:buSzPts val="2400"/>
                        <a:buFont typeface="Arial"/>
                        <a:buNone/>
                      </a:pPr>
                      <a:r>
                        <a:rPr lang="en-US" sz="1800" u="none" strike="noStrike" cap="none" dirty="0"/>
                        <a:t>Evaluate the prototype </a:t>
                      </a:r>
                      <a:r>
                        <a:rPr lang="en-US" sz="1800" b="1" u="none" strike="noStrike" cap="none" dirty="0"/>
                        <a:t>without users </a:t>
                      </a:r>
                      <a:r>
                        <a:rPr lang="en-US" sz="1800" u="none" strike="noStrike" cap="none" dirty="0"/>
                        <a:t>(e.g. He</a:t>
                      </a:r>
                      <a:r>
                        <a:rPr lang="en-US" sz="1800" dirty="0"/>
                        <a:t>uristic Evaluation)</a:t>
                      </a:r>
                      <a:endParaRPr sz="1100" u="none" strike="noStrike" cap="none" dirty="0"/>
                    </a:p>
                    <a:p>
                      <a:pPr marL="0" marR="0" lvl="0" indent="0" algn="l" rtl="0">
                        <a:lnSpc>
                          <a:spcPct val="100000"/>
                        </a:lnSpc>
                        <a:spcBef>
                          <a:spcPts val="0"/>
                        </a:spcBef>
                        <a:spcAft>
                          <a:spcPts val="0"/>
                        </a:spcAft>
                        <a:buClr>
                          <a:srgbClr val="000000"/>
                        </a:buClr>
                        <a:buSzPts val="2400"/>
                        <a:buFont typeface="Arial"/>
                        <a:buNone/>
                      </a:pPr>
                      <a:endParaRPr sz="1800" b="1" i="1" dirty="0"/>
                    </a:p>
                    <a:p>
                      <a:pPr marL="0" marR="0" lvl="0" indent="0" algn="l" rtl="0">
                        <a:lnSpc>
                          <a:spcPct val="100000"/>
                        </a:lnSpc>
                        <a:spcBef>
                          <a:spcPts val="0"/>
                        </a:spcBef>
                        <a:spcAft>
                          <a:spcPts val="0"/>
                        </a:spcAft>
                        <a:buClr>
                          <a:srgbClr val="000000"/>
                        </a:buClr>
                        <a:buSzPts val="2400"/>
                        <a:buFont typeface="Arial"/>
                        <a:buNone/>
                      </a:pPr>
                      <a:r>
                        <a:rPr lang="en-US" sz="1800" b="1" i="1" u="none" strike="noStrike" cap="none" dirty="0">
                          <a:solidFill>
                            <a:schemeClr val="dk1"/>
                          </a:solidFill>
                        </a:rPr>
                        <a:t>Guess</a:t>
                      </a:r>
                      <a:r>
                        <a:rPr lang="en-US" sz="1800" b="1" i="1" u="none" strike="noStrike" cap="none" dirty="0">
                          <a:solidFill>
                            <a:srgbClr val="FF0000"/>
                          </a:solidFill>
                        </a:rPr>
                        <a:t> </a:t>
                      </a:r>
                      <a:r>
                        <a:rPr lang="en-US" sz="1800" u="none" strike="noStrike" cap="none" dirty="0">
                          <a:solidFill>
                            <a:schemeClr val="dk1"/>
                          </a:solidFill>
                          <a:latin typeface="Calibri"/>
                          <a:ea typeface="Calibri"/>
                          <a:cs typeface="Calibri"/>
                          <a:sym typeface="Calibri"/>
                        </a:rPr>
                        <a:t>how users could use the interfaces</a:t>
                      </a:r>
                      <a:endParaRPr sz="1100" u="none" strike="noStrike" cap="none" dirty="0"/>
                    </a:p>
                  </a:txBody>
                  <a:tcPr marL="68588" marR="68588" marT="34294" marB="34294">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400"/>
                        <a:buFont typeface="Arial"/>
                        <a:buNone/>
                      </a:pPr>
                      <a:r>
                        <a:rPr lang="en-US" sz="1800" u="none" strike="noStrike" cap="none" dirty="0"/>
                        <a:t>Evaluate the prototype </a:t>
                      </a:r>
                      <a:r>
                        <a:rPr lang="en-US" sz="1800" b="1" u="none" strike="noStrike" cap="none" dirty="0"/>
                        <a:t>with users </a:t>
                      </a:r>
                      <a:endParaRPr sz="1100" b="1" u="none" strike="noStrike" cap="none" dirty="0"/>
                    </a:p>
                    <a:p>
                      <a:pPr marL="0" marR="0" lvl="0" indent="0" algn="l" rtl="0">
                        <a:lnSpc>
                          <a:spcPct val="100000"/>
                        </a:lnSpc>
                        <a:spcBef>
                          <a:spcPts val="0"/>
                        </a:spcBef>
                        <a:spcAft>
                          <a:spcPts val="0"/>
                        </a:spcAft>
                        <a:buClr>
                          <a:srgbClr val="000000"/>
                        </a:buClr>
                        <a:buSzPts val="2400"/>
                        <a:buFont typeface="Arial"/>
                        <a:buNone/>
                      </a:pPr>
                      <a:endParaRPr sz="1800" b="1" i="1" dirty="0"/>
                    </a:p>
                    <a:p>
                      <a:pPr marL="0" marR="0" lvl="0" indent="0" algn="l" rtl="0">
                        <a:lnSpc>
                          <a:spcPct val="100000"/>
                        </a:lnSpc>
                        <a:spcBef>
                          <a:spcPts val="0"/>
                        </a:spcBef>
                        <a:spcAft>
                          <a:spcPts val="0"/>
                        </a:spcAft>
                        <a:buClr>
                          <a:srgbClr val="000000"/>
                        </a:buClr>
                        <a:buSzPts val="2400"/>
                        <a:buFont typeface="Arial"/>
                        <a:buNone/>
                      </a:pPr>
                      <a:endParaRPr sz="1800" b="1" i="1" dirty="0"/>
                    </a:p>
                    <a:p>
                      <a:pPr marL="0" marR="0" lvl="0" indent="0" algn="l" rtl="0">
                        <a:lnSpc>
                          <a:spcPct val="100000"/>
                        </a:lnSpc>
                        <a:spcBef>
                          <a:spcPts val="0"/>
                        </a:spcBef>
                        <a:spcAft>
                          <a:spcPts val="0"/>
                        </a:spcAft>
                        <a:buClr>
                          <a:srgbClr val="000000"/>
                        </a:buClr>
                        <a:buSzPts val="2400"/>
                        <a:buFont typeface="Arial"/>
                        <a:buNone/>
                      </a:pPr>
                      <a:r>
                        <a:rPr lang="en-US" sz="1800" b="1" i="1" u="none" strike="noStrike" cap="none" dirty="0">
                          <a:solidFill>
                            <a:schemeClr val="dk1"/>
                          </a:solidFill>
                        </a:rPr>
                        <a:t>Observe </a:t>
                      </a:r>
                      <a:r>
                        <a:rPr lang="en-US" sz="1800" u="none" strike="noStrike" cap="none" dirty="0">
                          <a:solidFill>
                            <a:schemeClr val="dk1"/>
                          </a:solidFill>
                          <a:latin typeface="Calibri"/>
                          <a:ea typeface="Calibri"/>
                          <a:cs typeface="Calibri"/>
                          <a:sym typeface="Calibri"/>
                        </a:rPr>
                        <a:t>how users use the interfaces</a:t>
                      </a:r>
                      <a:endParaRPr sz="1100" u="none" strike="noStrike" cap="none" dirty="0"/>
                    </a:p>
                  </a:txBody>
                  <a:tcPr marL="68588" marR="68588" marT="34294" marB="34294">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65026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5"/>
          <p:cNvSpPr txBox="1">
            <a:spLocks noGrp="1"/>
          </p:cNvSpPr>
          <p:nvPr>
            <p:ph type="ctrTitle"/>
          </p:nvPr>
        </p:nvSpPr>
        <p:spPr>
          <a:xfrm>
            <a:off x="1143000" y="841772"/>
            <a:ext cx="6858000" cy="1790700"/>
          </a:xfrm>
          <a:prstGeom prst="rect">
            <a:avLst/>
          </a:prstGeom>
          <a:noFill/>
          <a:ln>
            <a:noFill/>
          </a:ln>
        </p:spPr>
        <p:txBody>
          <a:bodyPr spcFirstLastPara="1" wrap="square" lIns="68569" tIns="34275" rIns="68569" bIns="34275" anchor="b" anchorCtr="0">
            <a:normAutofit/>
          </a:bodyPr>
          <a:lstStyle/>
          <a:p>
            <a:pPr>
              <a:lnSpc>
                <a:spcPct val="90000"/>
              </a:lnSpc>
              <a:buSzPts val="6000"/>
            </a:pPr>
            <a:endParaRPr/>
          </a:p>
        </p:txBody>
      </p:sp>
      <p:sp>
        <p:nvSpPr>
          <p:cNvPr id="254" name="Google Shape;254;p45"/>
          <p:cNvSpPr txBox="1">
            <a:spLocks noGrp="1"/>
          </p:cNvSpPr>
          <p:nvPr>
            <p:ph type="subTitle" idx="1"/>
          </p:nvPr>
        </p:nvSpPr>
        <p:spPr>
          <a:xfrm>
            <a:off x="1143000" y="2701528"/>
            <a:ext cx="6858000" cy="1241822"/>
          </a:xfrm>
          <a:prstGeom prst="rect">
            <a:avLst/>
          </a:prstGeom>
          <a:noFill/>
          <a:ln>
            <a:noFill/>
          </a:ln>
        </p:spPr>
        <p:txBody>
          <a:bodyPr spcFirstLastPara="1" wrap="square" lIns="68569" tIns="34275" rIns="68569" bIns="34275" anchor="t" anchorCtr="0">
            <a:normAutofit/>
          </a:bodyPr>
          <a:lstStyle/>
          <a:p>
            <a:pPr marL="0" indent="0">
              <a:lnSpc>
                <a:spcPct val="90000"/>
              </a:lnSpc>
              <a:buClr>
                <a:schemeClr val="dk1"/>
              </a:buClr>
              <a:buSzPts val="2939"/>
            </a:pPr>
            <a:endParaRPr>
              <a:solidFill>
                <a:schemeClr val="dk1"/>
              </a:solidFill>
            </a:endParaRPr>
          </a:p>
        </p:txBody>
      </p:sp>
      <p:sp>
        <p:nvSpPr>
          <p:cNvPr id="255" name="Google Shape;255;p45"/>
          <p:cNvSpPr txBox="1"/>
          <p:nvPr/>
        </p:nvSpPr>
        <p:spPr>
          <a:xfrm>
            <a:off x="2285160" y="4301728"/>
            <a:ext cx="4573575" cy="1254159"/>
          </a:xfrm>
          <a:prstGeom prst="rect">
            <a:avLst/>
          </a:prstGeom>
          <a:noFill/>
          <a:ln>
            <a:noFill/>
          </a:ln>
        </p:spPr>
        <p:txBody>
          <a:bodyPr spcFirstLastPara="1" wrap="square" lIns="68569" tIns="34275" rIns="68569" bIns="34275" anchor="t" anchorCtr="0">
            <a:spAutoFit/>
          </a:bodyPr>
          <a:lstStyle/>
          <a:p>
            <a:pPr algn="ctr"/>
            <a:r>
              <a:rPr lang="en-US" sz="2900" b="1" dirty="0">
                <a:solidFill>
                  <a:schemeClr val="tx1"/>
                </a:solidFill>
                <a:latin typeface="Calibri"/>
                <a:ea typeface="Calibri"/>
                <a:cs typeface="Calibri"/>
                <a:sym typeface="Calibri"/>
              </a:rPr>
              <a:t>User Testing</a:t>
            </a:r>
            <a:endParaRPr sz="1600" dirty="0">
              <a:solidFill>
                <a:schemeClr val="tx1"/>
              </a:solidFill>
            </a:endParaRPr>
          </a:p>
          <a:p>
            <a:br>
              <a:rPr lang="en-US" sz="1600" dirty="0"/>
            </a:br>
            <a:br>
              <a:rPr lang="en-US" sz="1600" dirty="0"/>
            </a:br>
            <a:endParaRPr sz="1600" dirty="0"/>
          </a:p>
        </p:txBody>
      </p:sp>
      <p:pic>
        <p:nvPicPr>
          <p:cNvPr id="256" name="Google Shape;256;p45"/>
          <p:cNvPicPr preferRelativeResize="0"/>
          <p:nvPr/>
        </p:nvPicPr>
        <p:blipFill rotWithShape="1">
          <a:blip r:embed="rId3">
            <a:alphaModFix/>
          </a:blip>
          <a:srcRect l="603" t="2399" r="286" b="25739"/>
          <a:stretch/>
        </p:blipFill>
        <p:spPr>
          <a:xfrm>
            <a:off x="0" y="-1"/>
            <a:ext cx="9144000" cy="4051005"/>
          </a:xfrm>
          <a:prstGeom prst="rect">
            <a:avLst/>
          </a:prstGeom>
          <a:noFill/>
          <a:ln>
            <a:noFill/>
          </a:ln>
        </p:spPr>
      </p:pic>
    </p:spTree>
    <p:extLst>
      <p:ext uri="{BB962C8B-B14F-4D97-AF65-F5344CB8AC3E}">
        <p14:creationId xmlns:p14="http://schemas.microsoft.com/office/powerpoint/2010/main" val="1136886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6"/>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b="1"/>
              <a:t>What is user testing?</a:t>
            </a:r>
            <a:endParaRPr b="1"/>
          </a:p>
        </p:txBody>
      </p:sp>
      <p:sp>
        <p:nvSpPr>
          <p:cNvPr id="262" name="Google Shape;262;p46"/>
          <p:cNvSpPr txBox="1">
            <a:spLocks noGrp="1"/>
          </p:cNvSpPr>
          <p:nvPr>
            <p:ph type="body" idx="1"/>
          </p:nvPr>
        </p:nvSpPr>
        <p:spPr>
          <a:xfrm>
            <a:off x="628650" y="1369219"/>
            <a:ext cx="7886700" cy="1137600"/>
          </a:xfrm>
          <a:prstGeom prst="rect">
            <a:avLst/>
          </a:prstGeom>
          <a:noFill/>
          <a:ln>
            <a:noFill/>
          </a:ln>
        </p:spPr>
        <p:txBody>
          <a:bodyPr spcFirstLastPara="1" wrap="square" lIns="68569" tIns="34275" rIns="68569" bIns="34275" anchor="t" anchorCtr="0">
            <a:noAutofit/>
          </a:bodyPr>
          <a:lstStyle/>
          <a:p>
            <a:pPr marL="0" indent="0">
              <a:spcBef>
                <a:spcPts val="0"/>
              </a:spcBef>
              <a:buSzPts val="2800"/>
              <a:buNone/>
            </a:pPr>
            <a:r>
              <a:rPr lang="en-US" sz="3200"/>
              <a:t>“User testing” means the same thing as “usability testing”.</a:t>
            </a:r>
            <a:endParaRPr sz="3200"/>
          </a:p>
          <a:p>
            <a:pPr marL="0" indent="0">
              <a:buSzPts val="2800"/>
              <a:buNone/>
            </a:pPr>
            <a:endParaRPr sz="3200"/>
          </a:p>
          <a:p>
            <a:pPr marL="0" indent="0">
              <a:buSzPts val="2800"/>
              <a:buNone/>
            </a:pPr>
            <a:r>
              <a:rPr lang="en-US" sz="3200"/>
              <a:t>It means “testing the interface with users.”</a:t>
            </a:r>
            <a:endParaRPr sz="3200"/>
          </a:p>
          <a:p>
            <a:pPr marL="0" indent="0">
              <a:buSzPts val="2800"/>
              <a:buNone/>
            </a:pPr>
            <a:endParaRPr/>
          </a:p>
          <a:p>
            <a:pPr marL="0" indent="0">
              <a:buSzPts val="2800"/>
              <a:buNone/>
            </a:pPr>
            <a:endParaRPr/>
          </a:p>
          <a:p>
            <a:pPr marL="0" indent="0">
              <a:buSzPts val="2800"/>
              <a:buNone/>
            </a:pPr>
            <a:endParaRPr/>
          </a:p>
          <a:p>
            <a:pPr marL="0" indent="0">
              <a:buSzPts val="2800"/>
              <a:buNone/>
            </a:pPr>
            <a:endParaRPr/>
          </a:p>
          <a:p>
            <a:pPr marL="0" indent="0">
              <a:buSzPts val="2800"/>
              <a:buNone/>
            </a:pPr>
            <a:endParaRPr/>
          </a:p>
          <a:p>
            <a:pPr marL="0" indent="0">
              <a:buClr>
                <a:schemeClr val="accent3"/>
              </a:buClr>
              <a:buSzPts val="2800"/>
              <a:buNone/>
            </a:pPr>
            <a:endParaRPr sz="1100"/>
          </a:p>
        </p:txBody>
      </p:sp>
      <p:sp>
        <p:nvSpPr>
          <p:cNvPr id="263" name="Google Shape;263;p46"/>
          <p:cNvSpPr txBox="1"/>
          <p:nvPr/>
        </p:nvSpPr>
        <p:spPr>
          <a:xfrm>
            <a:off x="3986175" y="4786181"/>
            <a:ext cx="5157900" cy="357300"/>
          </a:xfrm>
          <a:prstGeom prst="rect">
            <a:avLst/>
          </a:prstGeom>
          <a:noFill/>
          <a:ln>
            <a:noFill/>
          </a:ln>
        </p:spPr>
        <p:txBody>
          <a:bodyPr spcFirstLastPara="1" wrap="square" lIns="68569" tIns="68569" rIns="68569" bIns="68569" anchor="t" anchorCtr="0">
            <a:normAutofit fontScale="70000" lnSpcReduction="20000"/>
          </a:bodyPr>
          <a:lstStyle/>
          <a:p>
            <a:pPr algn="r">
              <a:lnSpc>
                <a:spcPct val="90000"/>
              </a:lnSpc>
              <a:spcBef>
                <a:spcPts val="750"/>
              </a:spcBef>
            </a:pPr>
            <a:r>
              <a:rPr lang="en-US" b="1">
                <a:solidFill>
                  <a:schemeClr val="accent3"/>
                </a:solidFill>
                <a:latin typeface="Calibri"/>
                <a:ea typeface="Calibri"/>
                <a:cs typeface="Calibri"/>
                <a:sym typeface="Calibri"/>
              </a:rPr>
              <a:t>This lecture is developed from </a:t>
            </a:r>
            <a:r>
              <a:rPr lang="en-US" b="1" u="sng">
                <a:solidFill>
                  <a:schemeClr val="hlink"/>
                </a:solidFill>
                <a:latin typeface="Calibri"/>
                <a:ea typeface="Calibri"/>
                <a:cs typeface="Calibri"/>
                <a:sym typeface="Calibri"/>
                <a:hlinkClick r:id="rId3"/>
              </a:rPr>
              <a:t>https://www.nngroup.com/articles/usability-testing-101/</a:t>
            </a:r>
            <a:r>
              <a:rPr lang="en-US" b="1">
                <a:solidFill>
                  <a:schemeClr val="accent3"/>
                </a:solidFill>
                <a:latin typeface="Calibri"/>
                <a:ea typeface="Calibri"/>
                <a:cs typeface="Calibri"/>
                <a:sym typeface="Calibri"/>
              </a:rPr>
              <a:t> </a:t>
            </a:r>
            <a:endParaRPr b="1"/>
          </a:p>
        </p:txBody>
      </p:sp>
    </p:spTree>
    <p:extLst>
      <p:ext uri="{BB962C8B-B14F-4D97-AF65-F5344CB8AC3E}">
        <p14:creationId xmlns:p14="http://schemas.microsoft.com/office/powerpoint/2010/main" val="2557385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7"/>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pPr>
              <a:buSzPts val="4400"/>
            </a:pPr>
            <a:r>
              <a:rPr lang="en-US" b="1"/>
              <a:t>What is user testing?</a:t>
            </a:r>
            <a:endParaRPr b="1"/>
          </a:p>
        </p:txBody>
      </p:sp>
      <p:pic>
        <p:nvPicPr>
          <p:cNvPr id="269" name="Google Shape;269;p47"/>
          <p:cNvPicPr preferRelativeResize="0"/>
          <p:nvPr/>
        </p:nvPicPr>
        <p:blipFill rotWithShape="1">
          <a:blip r:embed="rId3">
            <a:alphaModFix/>
          </a:blip>
          <a:srcRect/>
          <a:stretch/>
        </p:blipFill>
        <p:spPr>
          <a:xfrm>
            <a:off x="5382756" y="1534779"/>
            <a:ext cx="3761245" cy="2503914"/>
          </a:xfrm>
          <a:prstGeom prst="rect">
            <a:avLst/>
          </a:prstGeom>
          <a:noFill/>
          <a:ln w="19050" cap="flat" cmpd="sng">
            <a:solidFill>
              <a:srgbClr val="000000"/>
            </a:solidFill>
            <a:prstDash val="solid"/>
            <a:round/>
            <a:headEnd type="none" w="sm" len="sm"/>
            <a:tailEnd type="none" w="sm" len="sm"/>
          </a:ln>
        </p:spPr>
      </p:pic>
      <p:sp>
        <p:nvSpPr>
          <p:cNvPr id="270" name="Google Shape;270;p47"/>
          <p:cNvSpPr txBox="1">
            <a:spLocks noGrp="1"/>
          </p:cNvSpPr>
          <p:nvPr>
            <p:ph type="body" idx="1"/>
          </p:nvPr>
        </p:nvSpPr>
        <p:spPr>
          <a:xfrm>
            <a:off x="628650" y="1369219"/>
            <a:ext cx="4061700" cy="3263400"/>
          </a:xfrm>
          <a:prstGeom prst="rect">
            <a:avLst/>
          </a:prstGeom>
          <a:noFill/>
          <a:ln>
            <a:noFill/>
          </a:ln>
        </p:spPr>
        <p:txBody>
          <a:bodyPr spcFirstLastPara="1" wrap="square" lIns="68569" tIns="34275" rIns="68569" bIns="34275" anchor="t" anchorCtr="0">
            <a:noAutofit/>
          </a:bodyPr>
          <a:lstStyle/>
          <a:p>
            <a:pPr marL="0" indent="0">
              <a:lnSpc>
                <a:spcPct val="115000"/>
              </a:lnSpc>
              <a:spcBef>
                <a:spcPts val="0"/>
              </a:spcBef>
              <a:buSzPts val="2800"/>
              <a:buNone/>
            </a:pPr>
            <a:r>
              <a:rPr lang="en-US" sz="2000"/>
              <a:t>In a usability-testing session, a researcher (called a “facilitator” or a “moderator”) asks </a:t>
            </a:r>
            <a:r>
              <a:rPr lang="en-US" sz="2000" b="1"/>
              <a:t>a participant to perform tasks</a:t>
            </a:r>
            <a:r>
              <a:rPr lang="en-US" sz="2000"/>
              <a:t>, usually using one or more specific user interfaces. </a:t>
            </a:r>
            <a:endParaRPr sz="2000"/>
          </a:p>
          <a:p>
            <a:pPr marL="0" indent="0">
              <a:lnSpc>
                <a:spcPct val="115000"/>
              </a:lnSpc>
              <a:spcBef>
                <a:spcPts val="0"/>
              </a:spcBef>
              <a:buSzPts val="2800"/>
              <a:buNone/>
            </a:pPr>
            <a:endParaRPr sz="2000"/>
          </a:p>
          <a:p>
            <a:pPr marL="0" indent="0">
              <a:lnSpc>
                <a:spcPct val="115000"/>
              </a:lnSpc>
              <a:buSzPts val="2800"/>
              <a:buNone/>
            </a:pPr>
            <a:endParaRPr sz="2000"/>
          </a:p>
        </p:txBody>
      </p:sp>
    </p:spTree>
    <p:extLst>
      <p:ext uri="{BB962C8B-B14F-4D97-AF65-F5344CB8AC3E}">
        <p14:creationId xmlns:p14="http://schemas.microsoft.com/office/powerpoint/2010/main" val="2940282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8"/>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pPr>
              <a:buSzPts val="4400"/>
            </a:pPr>
            <a:r>
              <a:rPr lang="en-US" b="1"/>
              <a:t>What is user testing?</a:t>
            </a:r>
            <a:endParaRPr b="1"/>
          </a:p>
        </p:txBody>
      </p:sp>
      <p:sp>
        <p:nvSpPr>
          <p:cNvPr id="276" name="Google Shape;276;p48"/>
          <p:cNvSpPr txBox="1">
            <a:spLocks noGrp="1"/>
          </p:cNvSpPr>
          <p:nvPr>
            <p:ph type="body" idx="1"/>
          </p:nvPr>
        </p:nvSpPr>
        <p:spPr>
          <a:xfrm>
            <a:off x="628649" y="1369219"/>
            <a:ext cx="7876721" cy="3263400"/>
          </a:xfrm>
          <a:prstGeom prst="rect">
            <a:avLst/>
          </a:prstGeom>
          <a:noFill/>
          <a:ln>
            <a:noFill/>
          </a:ln>
        </p:spPr>
        <p:txBody>
          <a:bodyPr spcFirstLastPara="1" wrap="square" lIns="68569" tIns="34275" rIns="68569" bIns="34275" anchor="t" anchorCtr="0">
            <a:noAutofit/>
          </a:bodyPr>
          <a:lstStyle/>
          <a:p>
            <a:pPr marL="0" indent="0">
              <a:lnSpc>
                <a:spcPct val="115000"/>
              </a:lnSpc>
              <a:spcBef>
                <a:spcPts val="0"/>
              </a:spcBef>
              <a:buSzPts val="2800"/>
              <a:buNone/>
            </a:pPr>
            <a:r>
              <a:rPr lang="en-US" sz="2000" dirty="0"/>
              <a:t>In a usability-testing session, a researcher (called a “facilitator” or a “moderator”) asks </a:t>
            </a:r>
            <a:r>
              <a:rPr lang="en-US" sz="2000" b="1" dirty="0"/>
              <a:t>a participant to perform tasks</a:t>
            </a:r>
            <a:r>
              <a:rPr lang="en-US" sz="2000" dirty="0"/>
              <a:t>, usually using one or more specific user interfaces. </a:t>
            </a:r>
            <a:endParaRPr sz="2000" dirty="0"/>
          </a:p>
          <a:p>
            <a:pPr marL="0" indent="0">
              <a:lnSpc>
                <a:spcPct val="115000"/>
              </a:lnSpc>
              <a:spcBef>
                <a:spcPts val="0"/>
              </a:spcBef>
              <a:buSzPts val="2800"/>
              <a:buNone/>
            </a:pPr>
            <a:endParaRPr sz="2000" dirty="0"/>
          </a:p>
          <a:p>
            <a:pPr marL="0" indent="0">
              <a:lnSpc>
                <a:spcPct val="115000"/>
              </a:lnSpc>
              <a:spcBef>
                <a:spcPts val="0"/>
              </a:spcBef>
              <a:buSzPts val="2800"/>
              <a:buNone/>
            </a:pPr>
            <a:r>
              <a:rPr lang="en-US" sz="2000" dirty="0"/>
              <a:t>While the participant completes each task, </a:t>
            </a:r>
            <a:r>
              <a:rPr lang="en-US" sz="2000" b="1" dirty="0"/>
              <a:t>the researcher observes</a:t>
            </a:r>
            <a:r>
              <a:rPr lang="en-US" sz="2000" dirty="0"/>
              <a:t> the participant’s behavior and listens for feedback.</a:t>
            </a:r>
            <a:endParaRPr sz="2000" dirty="0"/>
          </a:p>
          <a:p>
            <a:pPr marL="0" indent="0">
              <a:lnSpc>
                <a:spcPct val="115000"/>
              </a:lnSpc>
              <a:buSzPts val="2800"/>
              <a:buNone/>
            </a:pPr>
            <a:endParaRPr sz="2000" dirty="0"/>
          </a:p>
        </p:txBody>
      </p:sp>
    </p:spTree>
    <p:extLst>
      <p:ext uri="{BB962C8B-B14F-4D97-AF65-F5344CB8AC3E}">
        <p14:creationId xmlns:p14="http://schemas.microsoft.com/office/powerpoint/2010/main" val="2258706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0"/>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pPr>
              <a:buSzPts val="4400"/>
            </a:pPr>
            <a:r>
              <a:rPr lang="en-US" b="1"/>
              <a:t>Why user testing?</a:t>
            </a:r>
            <a:endParaRPr b="1"/>
          </a:p>
        </p:txBody>
      </p:sp>
      <p:pic>
        <p:nvPicPr>
          <p:cNvPr id="289" name="Google Shape;289;p50" descr="There is no excuse for not performing usability studies. They’re fast and cheap, and very convincing. Test with representative customers using realistic task, then be amazed by what you observe.&#10;&#10;More info: https://www.nngroup.com/articles/usability-testing-101/&#10;#UX #UXresearch #userresearch #usability #usabilitytesting" title="User Testing: Why &amp; How (Jakob Nielsen)">
            <a:hlinkClick r:id="rId3"/>
          </p:cNvPr>
          <p:cNvPicPr preferRelativeResize="0"/>
          <p:nvPr/>
        </p:nvPicPr>
        <p:blipFill>
          <a:blip r:embed="rId4">
            <a:alphaModFix/>
          </a:blip>
          <a:stretch>
            <a:fillRect/>
          </a:stretch>
        </p:blipFill>
        <p:spPr>
          <a:xfrm>
            <a:off x="2689530" y="1553867"/>
            <a:ext cx="3764944" cy="2823713"/>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214179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9"/>
                                        </p:tgtEl>
                                        <p:attrNameLst>
                                          <p:attrName>style.visibility</p:attrName>
                                        </p:attrNameLst>
                                      </p:cBhvr>
                                      <p:to>
                                        <p:strVal val="visible"/>
                                      </p:to>
                                    </p:set>
                                    <p:animEffect transition="in" filter="fade">
                                      <p:cBhvr>
                                        <p:cTn id="7" dur="10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4"/>
          <p:cNvSpPr/>
          <p:nvPr/>
        </p:nvSpPr>
        <p:spPr>
          <a:xfrm>
            <a:off x="0" y="0"/>
            <a:ext cx="3044250" cy="5143500"/>
          </a:xfrm>
          <a:prstGeom prst="rect">
            <a:avLst/>
          </a:prstGeom>
          <a:solidFill>
            <a:srgbClr val="404040"/>
          </a:solidFill>
          <a:ln>
            <a:noFill/>
          </a:ln>
        </p:spPr>
        <p:txBody>
          <a:bodyPr spcFirstLastPara="1" wrap="square" lIns="68569" tIns="34275" rIns="68569" bIns="34275"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246" name="Google Shape;246;p44"/>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rgbClr val="FFFFFF"/>
              </a:buClr>
              <a:buSzPts val="4000"/>
            </a:pPr>
            <a:r>
              <a:rPr lang="en-US" sz="3000" b="1">
                <a:solidFill>
                  <a:srgbClr val="FFFFFF"/>
                </a:solidFill>
              </a:rPr>
              <a:t>Inspection Methods</a:t>
            </a:r>
            <a:endParaRPr b="1"/>
          </a:p>
        </p:txBody>
      </p:sp>
      <p:sp>
        <p:nvSpPr>
          <p:cNvPr id="247" name="Google Shape;247;p44"/>
          <p:cNvSpPr txBox="1"/>
          <p:nvPr/>
        </p:nvSpPr>
        <p:spPr>
          <a:xfrm>
            <a:off x="3383475" y="593775"/>
            <a:ext cx="5520375" cy="536625"/>
          </a:xfrm>
          <a:prstGeom prst="rect">
            <a:avLst/>
          </a:prstGeom>
          <a:noFill/>
          <a:ln>
            <a:noFill/>
          </a:ln>
        </p:spPr>
        <p:txBody>
          <a:bodyPr spcFirstLastPara="1" wrap="square" lIns="68569" tIns="68569" rIns="68569" bIns="68569" anchor="t" anchorCtr="0">
            <a:normAutofit lnSpcReduction="10000"/>
          </a:bodyPr>
          <a:lstStyle/>
          <a:p>
            <a:pPr>
              <a:lnSpc>
                <a:spcPct val="90000"/>
              </a:lnSpc>
            </a:pPr>
            <a:r>
              <a:rPr lang="en-US" sz="3000" b="1">
                <a:solidFill>
                  <a:schemeClr val="dk1"/>
                </a:solidFill>
                <a:latin typeface="Calibri"/>
                <a:ea typeface="Calibri"/>
                <a:cs typeface="Calibri"/>
                <a:sym typeface="Calibri"/>
              </a:rPr>
              <a:t>What are Inspection Methods?</a:t>
            </a:r>
            <a:endParaRPr>
              <a:solidFill>
                <a:schemeClr val="dk1"/>
              </a:solidFill>
            </a:endParaRPr>
          </a:p>
        </p:txBody>
      </p:sp>
      <p:pic>
        <p:nvPicPr>
          <p:cNvPr id="248" name="Google Shape;248;p44"/>
          <p:cNvPicPr preferRelativeResize="0"/>
          <p:nvPr/>
        </p:nvPicPr>
        <p:blipFill>
          <a:blip r:embed="rId3">
            <a:alphaModFix/>
          </a:blip>
          <a:stretch>
            <a:fillRect/>
          </a:stretch>
        </p:blipFill>
        <p:spPr>
          <a:xfrm>
            <a:off x="3529838" y="1496550"/>
            <a:ext cx="4813892" cy="3367968"/>
          </a:xfrm>
          <a:prstGeom prst="rect">
            <a:avLst/>
          </a:prstGeom>
          <a:noFill/>
          <a:ln>
            <a:noFill/>
          </a:ln>
        </p:spPr>
      </p:pic>
    </p:spTree>
    <p:extLst>
      <p:ext uri="{BB962C8B-B14F-4D97-AF65-F5344CB8AC3E}">
        <p14:creationId xmlns:p14="http://schemas.microsoft.com/office/powerpoint/2010/main" val="1038668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4"/>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pPr>
              <a:buSzPts val="4400"/>
            </a:pPr>
            <a:r>
              <a:rPr lang="en-US" b="1"/>
              <a:t>How to prepare for user testing?</a:t>
            </a:r>
            <a:endParaRPr b="1"/>
          </a:p>
        </p:txBody>
      </p:sp>
      <p:sp>
        <p:nvSpPr>
          <p:cNvPr id="320" name="Google Shape;320;p54"/>
          <p:cNvSpPr txBox="1">
            <a:spLocks noGrp="1"/>
          </p:cNvSpPr>
          <p:nvPr>
            <p:ph type="body" idx="1"/>
          </p:nvPr>
        </p:nvSpPr>
        <p:spPr>
          <a:xfrm>
            <a:off x="628650" y="1369219"/>
            <a:ext cx="4999725" cy="3263400"/>
          </a:xfrm>
          <a:prstGeom prst="rect">
            <a:avLst/>
          </a:prstGeom>
          <a:noFill/>
          <a:ln>
            <a:noFill/>
          </a:ln>
        </p:spPr>
        <p:txBody>
          <a:bodyPr spcFirstLastPara="1" wrap="square" lIns="68569" tIns="34275" rIns="68569" bIns="34275" anchor="t" anchorCtr="0">
            <a:noAutofit/>
          </a:bodyPr>
          <a:lstStyle/>
          <a:p>
            <a:pPr marL="0" indent="0">
              <a:lnSpc>
                <a:spcPct val="115000"/>
              </a:lnSpc>
              <a:spcBef>
                <a:spcPts val="0"/>
              </a:spcBef>
              <a:buSzPts val="2800"/>
              <a:buNone/>
            </a:pPr>
            <a:endParaRPr sz="2000" b="1" dirty="0"/>
          </a:p>
          <a:p>
            <a:pPr marL="0" indent="0">
              <a:lnSpc>
                <a:spcPct val="115000"/>
              </a:lnSpc>
              <a:spcBef>
                <a:spcPts val="0"/>
              </a:spcBef>
              <a:buSzPts val="2800"/>
              <a:buNone/>
            </a:pPr>
            <a:r>
              <a:rPr lang="en-US" sz="2000" b="1" dirty="0"/>
              <a:t>Before user testing</a:t>
            </a:r>
            <a:r>
              <a:rPr lang="en-US" sz="2000" dirty="0"/>
              <a:t>, you need to have:</a:t>
            </a:r>
            <a:endParaRPr sz="2000" dirty="0"/>
          </a:p>
          <a:p>
            <a:pPr indent="-271463">
              <a:lnSpc>
                <a:spcPct val="115000"/>
              </a:lnSpc>
              <a:buSzPts val="2100"/>
              <a:buAutoNum type="arabicPeriod"/>
            </a:pPr>
            <a:r>
              <a:rPr lang="en-US" sz="1900" dirty="0"/>
              <a:t>A well-developed prototype </a:t>
            </a:r>
            <a:endParaRPr sz="1900" dirty="0"/>
          </a:p>
          <a:p>
            <a:pPr indent="-271463">
              <a:lnSpc>
                <a:spcPct val="115000"/>
              </a:lnSpc>
              <a:spcBef>
                <a:spcPts val="0"/>
              </a:spcBef>
              <a:buSzPts val="2100"/>
              <a:buAutoNum type="arabicPeriod"/>
            </a:pPr>
            <a:r>
              <a:rPr lang="en-US" sz="1900" dirty="0"/>
              <a:t>A set of written task instructions (N Tasks)</a:t>
            </a:r>
            <a:endParaRPr sz="1900" dirty="0"/>
          </a:p>
          <a:p>
            <a:pPr indent="-271463">
              <a:lnSpc>
                <a:spcPct val="115000"/>
              </a:lnSpc>
              <a:spcBef>
                <a:spcPts val="0"/>
              </a:spcBef>
              <a:buSzPts val="2100"/>
              <a:buAutoNum type="arabicPeriod"/>
            </a:pPr>
            <a:r>
              <a:rPr lang="en-US" sz="1900" dirty="0"/>
              <a:t>A user study protocol</a:t>
            </a:r>
            <a:endParaRPr sz="1900" dirty="0"/>
          </a:p>
          <a:p>
            <a:pPr indent="-271463">
              <a:lnSpc>
                <a:spcPct val="115000"/>
              </a:lnSpc>
              <a:spcBef>
                <a:spcPts val="0"/>
              </a:spcBef>
              <a:buSzPts val="2100"/>
              <a:buAutoNum type="arabicPeriod"/>
            </a:pPr>
            <a:r>
              <a:rPr lang="en-US" sz="1900" dirty="0"/>
              <a:t>Done a </a:t>
            </a:r>
            <a:r>
              <a:rPr lang="en-US" sz="1900"/>
              <a:t>pilot study </a:t>
            </a:r>
            <a:r>
              <a:rPr lang="en-US" sz="1900" dirty="0"/>
              <a:t>using your prototype </a:t>
            </a:r>
            <a:endParaRPr sz="1700" dirty="0"/>
          </a:p>
          <a:p>
            <a:pPr marL="0" indent="0">
              <a:buSzPts val="2800"/>
              <a:buNone/>
            </a:pPr>
            <a:endParaRPr sz="2000" dirty="0"/>
          </a:p>
          <a:p>
            <a:pPr marL="0" indent="0">
              <a:buSzPts val="2800"/>
              <a:buNone/>
            </a:pPr>
            <a:endParaRPr sz="2000" dirty="0"/>
          </a:p>
          <a:p>
            <a:pPr marL="0" indent="0">
              <a:buSzPts val="2800"/>
              <a:buNone/>
            </a:pPr>
            <a:endParaRPr sz="2000" dirty="0"/>
          </a:p>
        </p:txBody>
      </p:sp>
      <p:pic>
        <p:nvPicPr>
          <p:cNvPr id="321" name="Google Shape;321;p54"/>
          <p:cNvPicPr preferRelativeResize="0"/>
          <p:nvPr/>
        </p:nvPicPr>
        <p:blipFill rotWithShape="1">
          <a:blip r:embed="rId3">
            <a:alphaModFix/>
          </a:blip>
          <a:srcRect l="17920" r="18511"/>
          <a:stretch/>
        </p:blipFill>
        <p:spPr>
          <a:xfrm>
            <a:off x="5996157" y="1563562"/>
            <a:ext cx="2994769" cy="3216995"/>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41042539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5"/>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pPr>
              <a:buSzPts val="4400"/>
            </a:pPr>
            <a:r>
              <a:rPr lang="en-US" b="1"/>
              <a:t>User Study Protocol </a:t>
            </a:r>
            <a:endParaRPr b="1"/>
          </a:p>
        </p:txBody>
      </p:sp>
      <p:sp>
        <p:nvSpPr>
          <p:cNvPr id="328" name="Google Shape;328;p55"/>
          <p:cNvSpPr txBox="1">
            <a:spLocks noGrp="1"/>
          </p:cNvSpPr>
          <p:nvPr>
            <p:ph type="body" idx="1"/>
          </p:nvPr>
        </p:nvSpPr>
        <p:spPr>
          <a:xfrm>
            <a:off x="628650" y="1369219"/>
            <a:ext cx="5256900" cy="3263400"/>
          </a:xfrm>
          <a:prstGeom prst="rect">
            <a:avLst/>
          </a:prstGeom>
          <a:noFill/>
          <a:ln>
            <a:noFill/>
          </a:ln>
        </p:spPr>
        <p:txBody>
          <a:bodyPr spcFirstLastPara="1" wrap="square" lIns="68569" tIns="34275" rIns="68569" bIns="34275" anchor="t" anchorCtr="0">
            <a:noAutofit/>
          </a:bodyPr>
          <a:lstStyle/>
          <a:p>
            <a:pPr marL="0" indent="0">
              <a:lnSpc>
                <a:spcPct val="115000"/>
              </a:lnSpc>
              <a:spcBef>
                <a:spcPts val="0"/>
              </a:spcBef>
              <a:buSzPts val="2800"/>
              <a:buNone/>
            </a:pPr>
            <a:r>
              <a:rPr lang="en-US" sz="2200" b="1"/>
              <a:t>A good user study protocol is a guide to HELP YOU facilitate the testing session with your participant. </a:t>
            </a:r>
            <a:endParaRPr sz="2200"/>
          </a:p>
          <a:p>
            <a:pPr indent="-247650">
              <a:lnSpc>
                <a:spcPct val="115000"/>
              </a:lnSpc>
              <a:buSzPts val="1600"/>
              <a:buAutoNum type="arabicPeriod"/>
            </a:pPr>
            <a:r>
              <a:rPr lang="en-US" sz="1500"/>
              <a:t>It should </a:t>
            </a:r>
            <a:r>
              <a:rPr lang="en-US" sz="1500" b="1"/>
              <a:t>introduce you</a:t>
            </a:r>
            <a:r>
              <a:rPr lang="en-US" sz="1500"/>
              <a:t> and the </a:t>
            </a:r>
            <a:r>
              <a:rPr lang="en-US" sz="1500" b="1"/>
              <a:t>project</a:t>
            </a:r>
            <a:r>
              <a:rPr lang="en-US" sz="1500"/>
              <a:t>. </a:t>
            </a:r>
            <a:endParaRPr sz="1500"/>
          </a:p>
          <a:p>
            <a:pPr indent="0">
              <a:lnSpc>
                <a:spcPct val="115000"/>
              </a:lnSpc>
              <a:buNone/>
            </a:pPr>
            <a:endParaRPr sz="1500"/>
          </a:p>
          <a:p>
            <a:pPr marL="0" lvl="1" indent="0">
              <a:buSzPts val="2400"/>
              <a:buNone/>
            </a:pPr>
            <a:endParaRPr sz="1200"/>
          </a:p>
          <a:p>
            <a:pPr marL="0" indent="0">
              <a:buSzPts val="2800"/>
              <a:buNone/>
            </a:pPr>
            <a:endParaRPr sz="1900"/>
          </a:p>
          <a:p>
            <a:pPr marL="0" indent="0">
              <a:buSzPts val="2800"/>
              <a:buNone/>
            </a:pPr>
            <a:endParaRPr sz="1900"/>
          </a:p>
          <a:p>
            <a:pPr marL="0" indent="0">
              <a:buSzPts val="2800"/>
              <a:buNone/>
            </a:pPr>
            <a:endParaRPr sz="1900"/>
          </a:p>
        </p:txBody>
      </p:sp>
      <p:pic>
        <p:nvPicPr>
          <p:cNvPr id="329" name="Google Shape;329;p55"/>
          <p:cNvPicPr preferRelativeResize="0"/>
          <p:nvPr/>
        </p:nvPicPr>
        <p:blipFill>
          <a:blip r:embed="rId3">
            <a:alphaModFix/>
          </a:blip>
          <a:stretch>
            <a:fillRect/>
          </a:stretch>
        </p:blipFill>
        <p:spPr>
          <a:xfrm>
            <a:off x="5996157" y="2961712"/>
            <a:ext cx="2994768" cy="1998881"/>
          </a:xfrm>
          <a:prstGeom prst="rect">
            <a:avLst/>
          </a:prstGeom>
          <a:noFill/>
          <a:ln w="19050" cap="flat" cmpd="sng">
            <a:solidFill>
              <a:schemeClr val="dk2"/>
            </a:solidFill>
            <a:prstDash val="solid"/>
            <a:round/>
            <a:headEnd type="none" w="sm" len="sm"/>
            <a:tailEnd type="none" w="sm" len="sm"/>
          </a:ln>
        </p:spPr>
      </p:pic>
      <p:pic>
        <p:nvPicPr>
          <p:cNvPr id="330" name="Google Shape;330;p55"/>
          <p:cNvPicPr preferRelativeResize="0"/>
          <p:nvPr/>
        </p:nvPicPr>
        <p:blipFill>
          <a:blip r:embed="rId4">
            <a:alphaModFix/>
          </a:blip>
          <a:stretch>
            <a:fillRect/>
          </a:stretch>
        </p:blipFill>
        <p:spPr>
          <a:xfrm>
            <a:off x="5996157" y="839123"/>
            <a:ext cx="2994767" cy="1995914"/>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2129143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6"/>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pPr>
              <a:buSzPts val="4400"/>
            </a:pPr>
            <a:r>
              <a:rPr lang="en-US" b="1"/>
              <a:t>User Study Protocol </a:t>
            </a:r>
            <a:endParaRPr b="1"/>
          </a:p>
        </p:txBody>
      </p:sp>
      <p:sp>
        <p:nvSpPr>
          <p:cNvPr id="337" name="Google Shape;337;p56"/>
          <p:cNvSpPr txBox="1">
            <a:spLocks noGrp="1"/>
          </p:cNvSpPr>
          <p:nvPr>
            <p:ph type="body" idx="1"/>
          </p:nvPr>
        </p:nvSpPr>
        <p:spPr>
          <a:xfrm>
            <a:off x="628650" y="1369219"/>
            <a:ext cx="5256900" cy="3263400"/>
          </a:xfrm>
          <a:prstGeom prst="rect">
            <a:avLst/>
          </a:prstGeom>
          <a:noFill/>
          <a:ln>
            <a:noFill/>
          </a:ln>
        </p:spPr>
        <p:txBody>
          <a:bodyPr spcFirstLastPara="1" wrap="square" lIns="68569" tIns="34275" rIns="68569" bIns="34275" anchor="t" anchorCtr="0">
            <a:noAutofit/>
          </a:bodyPr>
          <a:lstStyle/>
          <a:p>
            <a:pPr marL="0" indent="0">
              <a:lnSpc>
                <a:spcPct val="115000"/>
              </a:lnSpc>
              <a:spcBef>
                <a:spcPts val="0"/>
              </a:spcBef>
              <a:buSzPts val="2800"/>
              <a:buNone/>
            </a:pPr>
            <a:r>
              <a:rPr lang="en-US" sz="2200" b="1"/>
              <a:t>A good user study protocol is a guide to HELP YOU facilitate the testing session with your participant. </a:t>
            </a:r>
            <a:endParaRPr sz="2200"/>
          </a:p>
          <a:p>
            <a:pPr indent="-247650">
              <a:lnSpc>
                <a:spcPct val="115000"/>
              </a:lnSpc>
              <a:buSzPts val="1600"/>
              <a:buAutoNum type="arabicPeriod"/>
            </a:pPr>
            <a:r>
              <a:rPr lang="en-US" sz="1500"/>
              <a:t>It should </a:t>
            </a:r>
            <a:r>
              <a:rPr lang="en-US" sz="1500" b="1"/>
              <a:t>introduce you</a:t>
            </a:r>
            <a:r>
              <a:rPr lang="en-US" sz="1500"/>
              <a:t> and the </a:t>
            </a:r>
            <a:r>
              <a:rPr lang="en-US" sz="1500" b="1"/>
              <a:t>project</a:t>
            </a:r>
            <a:r>
              <a:rPr lang="en-US" sz="1500"/>
              <a:t>. </a:t>
            </a:r>
            <a:endParaRPr sz="1500"/>
          </a:p>
          <a:p>
            <a:pPr indent="-247650">
              <a:lnSpc>
                <a:spcPct val="115000"/>
              </a:lnSpc>
              <a:spcBef>
                <a:spcPts val="0"/>
              </a:spcBef>
              <a:buSzPts val="1600"/>
              <a:buAutoNum type="arabicPeriod"/>
            </a:pPr>
            <a:r>
              <a:rPr lang="en-US" sz="1500"/>
              <a:t>It should </a:t>
            </a:r>
            <a:r>
              <a:rPr lang="en-US" sz="1500" b="1"/>
              <a:t>inform the participant</a:t>
            </a:r>
            <a:r>
              <a:rPr lang="en-US" sz="1500"/>
              <a:t> about </a:t>
            </a:r>
            <a:r>
              <a:rPr lang="en-US" sz="1500" b="1"/>
              <a:t>data collection</a:t>
            </a:r>
            <a:r>
              <a:rPr lang="en-US" sz="1500"/>
              <a:t>, ask for </a:t>
            </a:r>
            <a:r>
              <a:rPr lang="en-US" sz="1500" b="1"/>
              <a:t>consent </a:t>
            </a:r>
            <a:r>
              <a:rPr lang="en-US" sz="1500"/>
              <a:t>and address any </a:t>
            </a:r>
            <a:r>
              <a:rPr lang="en-US" sz="1500" b="1"/>
              <a:t>questions </a:t>
            </a:r>
            <a:r>
              <a:rPr lang="en-US" sz="1500"/>
              <a:t>or concerns. </a:t>
            </a:r>
            <a:endParaRPr sz="1500"/>
          </a:p>
          <a:p>
            <a:pPr indent="0">
              <a:lnSpc>
                <a:spcPct val="115000"/>
              </a:lnSpc>
              <a:buNone/>
            </a:pPr>
            <a:endParaRPr sz="1500"/>
          </a:p>
          <a:p>
            <a:pPr marL="0" lvl="1" indent="0">
              <a:buSzPts val="2400"/>
              <a:buNone/>
            </a:pPr>
            <a:endParaRPr sz="1200"/>
          </a:p>
          <a:p>
            <a:pPr marL="0" indent="0">
              <a:buSzPts val="2800"/>
              <a:buNone/>
            </a:pPr>
            <a:endParaRPr sz="1900"/>
          </a:p>
          <a:p>
            <a:pPr marL="0" indent="0">
              <a:buSzPts val="2800"/>
              <a:buNone/>
            </a:pPr>
            <a:endParaRPr sz="1900"/>
          </a:p>
          <a:p>
            <a:pPr marL="0" indent="0">
              <a:buSzPts val="2800"/>
              <a:buNone/>
            </a:pPr>
            <a:endParaRPr sz="1900"/>
          </a:p>
        </p:txBody>
      </p:sp>
      <p:pic>
        <p:nvPicPr>
          <p:cNvPr id="338" name="Google Shape;338;p56"/>
          <p:cNvPicPr preferRelativeResize="0"/>
          <p:nvPr/>
        </p:nvPicPr>
        <p:blipFill>
          <a:blip r:embed="rId3">
            <a:alphaModFix/>
          </a:blip>
          <a:stretch>
            <a:fillRect/>
          </a:stretch>
        </p:blipFill>
        <p:spPr>
          <a:xfrm>
            <a:off x="5996157" y="2961712"/>
            <a:ext cx="2994768" cy="1998881"/>
          </a:xfrm>
          <a:prstGeom prst="rect">
            <a:avLst/>
          </a:prstGeom>
          <a:noFill/>
          <a:ln w="19050" cap="flat" cmpd="sng">
            <a:solidFill>
              <a:schemeClr val="dk2"/>
            </a:solidFill>
            <a:prstDash val="solid"/>
            <a:round/>
            <a:headEnd type="none" w="sm" len="sm"/>
            <a:tailEnd type="none" w="sm" len="sm"/>
          </a:ln>
        </p:spPr>
      </p:pic>
      <p:pic>
        <p:nvPicPr>
          <p:cNvPr id="339" name="Google Shape;339;p56"/>
          <p:cNvPicPr preferRelativeResize="0"/>
          <p:nvPr/>
        </p:nvPicPr>
        <p:blipFill>
          <a:blip r:embed="rId4">
            <a:alphaModFix/>
          </a:blip>
          <a:stretch>
            <a:fillRect/>
          </a:stretch>
        </p:blipFill>
        <p:spPr>
          <a:xfrm>
            <a:off x="5996157" y="839123"/>
            <a:ext cx="2994767" cy="1995914"/>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3703237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7"/>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pPr>
              <a:buSzPts val="4400"/>
            </a:pPr>
            <a:r>
              <a:rPr lang="en-US" b="1"/>
              <a:t>User Study Protocol </a:t>
            </a:r>
            <a:endParaRPr b="1"/>
          </a:p>
        </p:txBody>
      </p:sp>
      <p:sp>
        <p:nvSpPr>
          <p:cNvPr id="346" name="Google Shape;346;p57"/>
          <p:cNvSpPr txBox="1">
            <a:spLocks noGrp="1"/>
          </p:cNvSpPr>
          <p:nvPr>
            <p:ph type="body" idx="1"/>
          </p:nvPr>
        </p:nvSpPr>
        <p:spPr>
          <a:xfrm>
            <a:off x="628650" y="1369219"/>
            <a:ext cx="5256900" cy="3263400"/>
          </a:xfrm>
          <a:prstGeom prst="rect">
            <a:avLst/>
          </a:prstGeom>
          <a:noFill/>
          <a:ln>
            <a:noFill/>
          </a:ln>
        </p:spPr>
        <p:txBody>
          <a:bodyPr spcFirstLastPara="1" wrap="square" lIns="68569" tIns="34275" rIns="68569" bIns="34275" anchor="t" anchorCtr="0">
            <a:noAutofit/>
          </a:bodyPr>
          <a:lstStyle/>
          <a:p>
            <a:pPr marL="0" indent="0">
              <a:lnSpc>
                <a:spcPct val="115000"/>
              </a:lnSpc>
              <a:spcBef>
                <a:spcPts val="0"/>
              </a:spcBef>
              <a:buSzPts val="2800"/>
              <a:buNone/>
            </a:pPr>
            <a:r>
              <a:rPr lang="en-US" sz="2200" b="1" dirty="0"/>
              <a:t>A good user study protocol is a guide to HELP YOU facilitate the testing session with your participant. </a:t>
            </a:r>
            <a:endParaRPr sz="2200" dirty="0"/>
          </a:p>
          <a:p>
            <a:pPr indent="-247650">
              <a:lnSpc>
                <a:spcPct val="115000"/>
              </a:lnSpc>
              <a:buSzPts val="1600"/>
              <a:buAutoNum type="arabicPeriod"/>
            </a:pPr>
            <a:r>
              <a:rPr lang="en-US" sz="1500" dirty="0"/>
              <a:t>It should </a:t>
            </a:r>
            <a:r>
              <a:rPr lang="en-US" sz="1500" b="1" dirty="0"/>
              <a:t>introduce you</a:t>
            </a:r>
            <a:r>
              <a:rPr lang="en-US" sz="1500" dirty="0"/>
              <a:t> and the </a:t>
            </a:r>
            <a:r>
              <a:rPr lang="en-US" sz="1500" b="1" dirty="0"/>
              <a:t>project</a:t>
            </a:r>
            <a:r>
              <a:rPr lang="en-US" sz="1500" dirty="0"/>
              <a:t>. </a:t>
            </a:r>
            <a:endParaRPr sz="1500" dirty="0"/>
          </a:p>
          <a:p>
            <a:pPr indent="-247650">
              <a:lnSpc>
                <a:spcPct val="115000"/>
              </a:lnSpc>
              <a:spcBef>
                <a:spcPts val="0"/>
              </a:spcBef>
              <a:buSzPts val="1600"/>
              <a:buAutoNum type="arabicPeriod"/>
            </a:pPr>
            <a:r>
              <a:rPr lang="en-US" sz="1500" dirty="0"/>
              <a:t>It should </a:t>
            </a:r>
            <a:r>
              <a:rPr lang="en-US" sz="1500" b="1" dirty="0"/>
              <a:t>inform the participant</a:t>
            </a:r>
            <a:r>
              <a:rPr lang="en-US" sz="1500" dirty="0"/>
              <a:t> about </a:t>
            </a:r>
            <a:r>
              <a:rPr lang="en-US" sz="1500" b="1" dirty="0"/>
              <a:t>data collection</a:t>
            </a:r>
            <a:r>
              <a:rPr lang="en-US" sz="1500" dirty="0"/>
              <a:t>, ask for </a:t>
            </a:r>
            <a:r>
              <a:rPr lang="en-US" sz="1500" b="1" dirty="0"/>
              <a:t>consent </a:t>
            </a:r>
            <a:r>
              <a:rPr lang="en-US" sz="1500" dirty="0"/>
              <a:t>and address any </a:t>
            </a:r>
            <a:r>
              <a:rPr lang="en-US" sz="1500" b="1" dirty="0"/>
              <a:t>questions </a:t>
            </a:r>
            <a:r>
              <a:rPr lang="en-US" sz="1500" dirty="0"/>
              <a:t>or concerns. </a:t>
            </a:r>
            <a:endParaRPr sz="1500" dirty="0"/>
          </a:p>
          <a:p>
            <a:pPr indent="-247650">
              <a:lnSpc>
                <a:spcPct val="115000"/>
              </a:lnSpc>
              <a:spcBef>
                <a:spcPts val="0"/>
              </a:spcBef>
              <a:buSzPts val="1600"/>
              <a:buAutoNum type="arabicPeriod"/>
            </a:pPr>
            <a:r>
              <a:rPr lang="en-US" sz="1500" dirty="0"/>
              <a:t>It should introduce </a:t>
            </a:r>
            <a:r>
              <a:rPr lang="en-US" sz="1500" b="1" dirty="0">
                <a:solidFill>
                  <a:srgbClr val="FF0000"/>
                </a:solidFill>
                <a:highlight>
                  <a:srgbClr val="FFFF00"/>
                </a:highlight>
              </a:rPr>
              <a:t>a scenario (s) and task(s</a:t>
            </a:r>
            <a:r>
              <a:rPr lang="en-US" sz="1500" b="1" dirty="0">
                <a:highlight>
                  <a:srgbClr val="FFFF00"/>
                </a:highlight>
              </a:rPr>
              <a:t>)</a:t>
            </a:r>
            <a:r>
              <a:rPr lang="en-US" sz="1500" dirty="0"/>
              <a:t>, as well as remind the participant to </a:t>
            </a:r>
            <a:r>
              <a:rPr lang="en-US" sz="1500" b="1" dirty="0"/>
              <a:t>think out loud</a:t>
            </a:r>
            <a:r>
              <a:rPr lang="en-US" sz="1500" dirty="0"/>
              <a:t> during the test. </a:t>
            </a:r>
            <a:endParaRPr sz="1500" dirty="0"/>
          </a:p>
          <a:p>
            <a:pPr marL="0" indent="0">
              <a:lnSpc>
                <a:spcPct val="115000"/>
              </a:lnSpc>
              <a:buNone/>
            </a:pPr>
            <a:endParaRPr sz="1500" dirty="0"/>
          </a:p>
          <a:p>
            <a:pPr marL="0" lvl="1" indent="0">
              <a:buSzPts val="2400"/>
              <a:buNone/>
            </a:pPr>
            <a:endParaRPr sz="1200" dirty="0"/>
          </a:p>
          <a:p>
            <a:pPr marL="0" indent="0">
              <a:buSzPts val="2800"/>
              <a:buNone/>
            </a:pPr>
            <a:endParaRPr sz="1900" dirty="0"/>
          </a:p>
          <a:p>
            <a:pPr marL="0" indent="0">
              <a:buSzPts val="2800"/>
              <a:buNone/>
            </a:pPr>
            <a:endParaRPr sz="1900" dirty="0"/>
          </a:p>
          <a:p>
            <a:pPr marL="0" indent="0">
              <a:buSzPts val="2800"/>
              <a:buNone/>
            </a:pPr>
            <a:endParaRPr sz="1900" dirty="0"/>
          </a:p>
        </p:txBody>
      </p:sp>
      <p:pic>
        <p:nvPicPr>
          <p:cNvPr id="347" name="Google Shape;347;p57"/>
          <p:cNvPicPr preferRelativeResize="0"/>
          <p:nvPr/>
        </p:nvPicPr>
        <p:blipFill>
          <a:blip r:embed="rId3">
            <a:alphaModFix/>
          </a:blip>
          <a:stretch>
            <a:fillRect/>
          </a:stretch>
        </p:blipFill>
        <p:spPr>
          <a:xfrm>
            <a:off x="5996157" y="2961712"/>
            <a:ext cx="2994768" cy="1998881"/>
          </a:xfrm>
          <a:prstGeom prst="rect">
            <a:avLst/>
          </a:prstGeom>
          <a:noFill/>
          <a:ln w="19050" cap="flat" cmpd="sng">
            <a:solidFill>
              <a:schemeClr val="dk2"/>
            </a:solidFill>
            <a:prstDash val="solid"/>
            <a:round/>
            <a:headEnd type="none" w="sm" len="sm"/>
            <a:tailEnd type="none" w="sm" len="sm"/>
          </a:ln>
        </p:spPr>
      </p:pic>
      <p:pic>
        <p:nvPicPr>
          <p:cNvPr id="348" name="Google Shape;348;p57"/>
          <p:cNvPicPr preferRelativeResize="0"/>
          <p:nvPr/>
        </p:nvPicPr>
        <p:blipFill>
          <a:blip r:embed="rId4">
            <a:alphaModFix/>
          </a:blip>
          <a:stretch>
            <a:fillRect/>
          </a:stretch>
        </p:blipFill>
        <p:spPr>
          <a:xfrm>
            <a:off x="5996157" y="839123"/>
            <a:ext cx="2994767" cy="1995914"/>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2423000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8"/>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pPr>
              <a:buSzPts val="4400"/>
            </a:pPr>
            <a:r>
              <a:rPr lang="en-US" b="1"/>
              <a:t>User Study Protocol </a:t>
            </a:r>
            <a:endParaRPr b="1"/>
          </a:p>
        </p:txBody>
      </p:sp>
      <p:sp>
        <p:nvSpPr>
          <p:cNvPr id="355" name="Google Shape;355;p58"/>
          <p:cNvSpPr txBox="1">
            <a:spLocks noGrp="1"/>
          </p:cNvSpPr>
          <p:nvPr>
            <p:ph type="body" idx="1"/>
          </p:nvPr>
        </p:nvSpPr>
        <p:spPr>
          <a:xfrm>
            <a:off x="628650" y="1369219"/>
            <a:ext cx="5256900" cy="3263400"/>
          </a:xfrm>
          <a:prstGeom prst="rect">
            <a:avLst/>
          </a:prstGeom>
          <a:noFill/>
          <a:ln>
            <a:noFill/>
          </a:ln>
        </p:spPr>
        <p:txBody>
          <a:bodyPr spcFirstLastPara="1" wrap="square" lIns="68569" tIns="34275" rIns="68569" bIns="34275" anchor="t" anchorCtr="0">
            <a:noAutofit/>
          </a:bodyPr>
          <a:lstStyle/>
          <a:p>
            <a:pPr marL="0" indent="0">
              <a:lnSpc>
                <a:spcPct val="115000"/>
              </a:lnSpc>
              <a:spcBef>
                <a:spcPts val="0"/>
              </a:spcBef>
              <a:buSzPts val="2800"/>
              <a:buNone/>
            </a:pPr>
            <a:r>
              <a:rPr lang="en-US" sz="2200" b="1" dirty="0"/>
              <a:t>A good user study protocol is a guide to HELP YOU facilitate the testing session with your participant. </a:t>
            </a:r>
            <a:endParaRPr sz="2200" dirty="0"/>
          </a:p>
          <a:p>
            <a:pPr indent="-247650">
              <a:lnSpc>
                <a:spcPct val="115000"/>
              </a:lnSpc>
              <a:buSzPts val="1600"/>
              <a:buAutoNum type="arabicPeriod"/>
            </a:pPr>
            <a:r>
              <a:rPr lang="en-US" sz="1500" dirty="0"/>
              <a:t>It should </a:t>
            </a:r>
            <a:r>
              <a:rPr lang="en-US" sz="1500" b="1" dirty="0"/>
              <a:t>introduce you</a:t>
            </a:r>
            <a:r>
              <a:rPr lang="en-US" sz="1500" dirty="0"/>
              <a:t> and the </a:t>
            </a:r>
            <a:r>
              <a:rPr lang="en-US" sz="1500" b="1" dirty="0"/>
              <a:t>project</a:t>
            </a:r>
            <a:r>
              <a:rPr lang="en-US" sz="1500" dirty="0"/>
              <a:t>. </a:t>
            </a:r>
            <a:endParaRPr sz="1500" dirty="0"/>
          </a:p>
          <a:p>
            <a:pPr indent="-247650">
              <a:lnSpc>
                <a:spcPct val="115000"/>
              </a:lnSpc>
              <a:spcBef>
                <a:spcPts val="0"/>
              </a:spcBef>
              <a:buSzPts val="1600"/>
              <a:buAutoNum type="arabicPeriod"/>
            </a:pPr>
            <a:r>
              <a:rPr lang="en-US" sz="1500" dirty="0"/>
              <a:t>It should </a:t>
            </a:r>
            <a:r>
              <a:rPr lang="en-US" sz="1500" b="1" dirty="0"/>
              <a:t>inform the participant</a:t>
            </a:r>
            <a:r>
              <a:rPr lang="en-US" sz="1500" dirty="0"/>
              <a:t> about </a:t>
            </a:r>
            <a:r>
              <a:rPr lang="en-US" sz="1500" b="1" dirty="0"/>
              <a:t>data collection</a:t>
            </a:r>
            <a:r>
              <a:rPr lang="en-US" sz="1500" dirty="0"/>
              <a:t>, ask for </a:t>
            </a:r>
            <a:r>
              <a:rPr lang="en-US" sz="1500" b="1" dirty="0"/>
              <a:t>consent </a:t>
            </a:r>
            <a:r>
              <a:rPr lang="en-US" sz="1500" dirty="0"/>
              <a:t>and address any </a:t>
            </a:r>
            <a:r>
              <a:rPr lang="en-US" sz="1500" b="1" dirty="0"/>
              <a:t>questions </a:t>
            </a:r>
            <a:r>
              <a:rPr lang="en-US" sz="1500" dirty="0"/>
              <a:t>or concerns. </a:t>
            </a:r>
            <a:endParaRPr sz="1500" dirty="0"/>
          </a:p>
          <a:p>
            <a:pPr indent="-247650">
              <a:lnSpc>
                <a:spcPct val="115000"/>
              </a:lnSpc>
              <a:spcBef>
                <a:spcPts val="0"/>
              </a:spcBef>
              <a:buSzPts val="1600"/>
              <a:buAutoNum type="arabicPeriod"/>
            </a:pPr>
            <a:r>
              <a:rPr lang="en-US" sz="1500" dirty="0"/>
              <a:t>It should introduce </a:t>
            </a:r>
            <a:r>
              <a:rPr lang="en-US" sz="1500" b="1" dirty="0">
                <a:solidFill>
                  <a:srgbClr val="FF0000"/>
                </a:solidFill>
                <a:highlight>
                  <a:srgbClr val="FFFF00"/>
                </a:highlight>
              </a:rPr>
              <a:t>a scenario (s) and task(s</a:t>
            </a:r>
            <a:r>
              <a:rPr lang="en-US" sz="1500" b="1" dirty="0"/>
              <a:t>)</a:t>
            </a:r>
            <a:r>
              <a:rPr lang="en-US" sz="1500" dirty="0"/>
              <a:t>, as well as remind the participant to </a:t>
            </a:r>
            <a:r>
              <a:rPr lang="en-US" sz="1500" b="1" dirty="0"/>
              <a:t>think out loud</a:t>
            </a:r>
            <a:r>
              <a:rPr lang="en-US" sz="1500" dirty="0"/>
              <a:t> during the test. </a:t>
            </a:r>
            <a:endParaRPr sz="1500" dirty="0"/>
          </a:p>
          <a:p>
            <a:pPr indent="-247650">
              <a:lnSpc>
                <a:spcPct val="115000"/>
              </a:lnSpc>
              <a:spcBef>
                <a:spcPts val="0"/>
              </a:spcBef>
              <a:buSzPts val="1600"/>
              <a:buAutoNum type="arabicPeriod"/>
            </a:pPr>
            <a:r>
              <a:rPr lang="en-US" sz="1500" dirty="0"/>
              <a:t>It should provide </a:t>
            </a:r>
            <a:r>
              <a:rPr lang="en-US" sz="1500" b="1" dirty="0"/>
              <a:t>room for feedback and questions</a:t>
            </a:r>
            <a:r>
              <a:rPr lang="en-US" sz="1500" dirty="0"/>
              <a:t>, before, during or after the test. </a:t>
            </a:r>
            <a:endParaRPr sz="1500" dirty="0"/>
          </a:p>
          <a:p>
            <a:pPr marL="0" lvl="1" indent="0">
              <a:buSzPts val="2400"/>
              <a:buNone/>
            </a:pPr>
            <a:endParaRPr sz="1200" dirty="0"/>
          </a:p>
          <a:p>
            <a:pPr marL="0" indent="0">
              <a:buSzPts val="2800"/>
              <a:buNone/>
            </a:pPr>
            <a:endParaRPr sz="1900" dirty="0"/>
          </a:p>
          <a:p>
            <a:pPr marL="0" indent="0">
              <a:buSzPts val="2800"/>
              <a:buNone/>
            </a:pPr>
            <a:endParaRPr sz="1900" dirty="0"/>
          </a:p>
          <a:p>
            <a:pPr marL="0" indent="0">
              <a:buSzPts val="2800"/>
              <a:buNone/>
            </a:pPr>
            <a:endParaRPr sz="1900" dirty="0"/>
          </a:p>
        </p:txBody>
      </p:sp>
      <p:pic>
        <p:nvPicPr>
          <p:cNvPr id="356" name="Google Shape;356;p58"/>
          <p:cNvPicPr preferRelativeResize="0"/>
          <p:nvPr/>
        </p:nvPicPr>
        <p:blipFill>
          <a:blip r:embed="rId3">
            <a:alphaModFix/>
          </a:blip>
          <a:stretch>
            <a:fillRect/>
          </a:stretch>
        </p:blipFill>
        <p:spPr>
          <a:xfrm>
            <a:off x="5996157" y="2961712"/>
            <a:ext cx="2994768" cy="1998881"/>
          </a:xfrm>
          <a:prstGeom prst="rect">
            <a:avLst/>
          </a:prstGeom>
          <a:noFill/>
          <a:ln w="19050" cap="flat" cmpd="sng">
            <a:solidFill>
              <a:schemeClr val="dk2"/>
            </a:solidFill>
            <a:prstDash val="solid"/>
            <a:round/>
            <a:headEnd type="none" w="sm" len="sm"/>
            <a:tailEnd type="none" w="sm" len="sm"/>
          </a:ln>
        </p:spPr>
      </p:pic>
      <p:pic>
        <p:nvPicPr>
          <p:cNvPr id="357" name="Google Shape;357;p58"/>
          <p:cNvPicPr preferRelativeResize="0"/>
          <p:nvPr/>
        </p:nvPicPr>
        <p:blipFill>
          <a:blip r:embed="rId4">
            <a:alphaModFix/>
          </a:blip>
          <a:stretch>
            <a:fillRect/>
          </a:stretch>
        </p:blipFill>
        <p:spPr>
          <a:xfrm>
            <a:off x="5996157" y="839123"/>
            <a:ext cx="2994767" cy="1995914"/>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7744799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9"/>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pPr>
              <a:buSzPts val="4400"/>
            </a:pPr>
            <a:r>
              <a:rPr lang="en-US" b="1"/>
              <a:t>User Study Protocol Drafts </a:t>
            </a:r>
            <a:endParaRPr b="1"/>
          </a:p>
          <a:p>
            <a:pPr>
              <a:buSzPts val="4400"/>
            </a:pPr>
            <a:r>
              <a:rPr lang="en-US" sz="1500"/>
              <a:t>Examples</a:t>
            </a:r>
            <a:endParaRPr sz="1500"/>
          </a:p>
        </p:txBody>
      </p:sp>
      <p:sp>
        <p:nvSpPr>
          <p:cNvPr id="364" name="Google Shape;364;p59"/>
          <p:cNvSpPr txBox="1">
            <a:spLocks noGrp="1"/>
          </p:cNvSpPr>
          <p:nvPr>
            <p:ph type="body" idx="1"/>
          </p:nvPr>
        </p:nvSpPr>
        <p:spPr>
          <a:xfrm>
            <a:off x="914400" y="1369219"/>
            <a:ext cx="3269475" cy="1544625"/>
          </a:xfrm>
          <a:prstGeom prst="rect">
            <a:avLst/>
          </a:prstGeom>
          <a:noFill/>
          <a:ln>
            <a:noFill/>
          </a:ln>
        </p:spPr>
        <p:txBody>
          <a:bodyPr spcFirstLastPara="1" wrap="square" lIns="68569" tIns="34275" rIns="68569" bIns="34275" anchor="t" anchorCtr="0">
            <a:noAutofit/>
          </a:bodyPr>
          <a:lstStyle/>
          <a:p>
            <a:pPr marL="0" indent="0">
              <a:lnSpc>
                <a:spcPct val="115000"/>
              </a:lnSpc>
              <a:buNone/>
            </a:pPr>
            <a:r>
              <a:rPr lang="en-US" sz="1500" b="1"/>
              <a:t>Good:</a:t>
            </a:r>
            <a:endParaRPr sz="1500" b="1"/>
          </a:p>
          <a:p>
            <a:pPr indent="-266700">
              <a:lnSpc>
                <a:spcPct val="115000"/>
              </a:lnSpc>
              <a:buSzPts val="2000"/>
            </a:pPr>
            <a:r>
              <a:rPr lang="en-US" sz="1500">
                <a:highlight>
                  <a:srgbClr val="D9EAD3"/>
                </a:highlight>
              </a:rPr>
              <a:t>Introduction (yourself and project)</a:t>
            </a:r>
            <a:endParaRPr sz="1500">
              <a:highlight>
                <a:srgbClr val="D9EAD3"/>
              </a:highlight>
            </a:endParaRPr>
          </a:p>
          <a:p>
            <a:pPr indent="-266700">
              <a:lnSpc>
                <a:spcPct val="115000"/>
              </a:lnSpc>
              <a:spcBef>
                <a:spcPts val="0"/>
              </a:spcBef>
              <a:buSzPts val="2000"/>
            </a:pPr>
            <a:r>
              <a:rPr lang="en-US" sz="1500">
                <a:highlight>
                  <a:srgbClr val="FFF2CC"/>
                </a:highlight>
              </a:rPr>
              <a:t>Introduction to Scenario and Task</a:t>
            </a:r>
            <a:endParaRPr sz="1500">
              <a:highlight>
                <a:srgbClr val="FFF2CC"/>
              </a:highlight>
            </a:endParaRPr>
          </a:p>
          <a:p>
            <a:pPr marL="0" indent="0">
              <a:buSzPts val="2800"/>
              <a:buNone/>
            </a:pPr>
            <a:endParaRPr/>
          </a:p>
          <a:p>
            <a:pPr marL="0" indent="0">
              <a:buSzPts val="2800"/>
              <a:buNone/>
            </a:pPr>
            <a:endParaRPr/>
          </a:p>
        </p:txBody>
      </p:sp>
      <p:pic>
        <p:nvPicPr>
          <p:cNvPr id="365" name="Google Shape;365;p59"/>
          <p:cNvPicPr preferRelativeResize="0"/>
          <p:nvPr/>
        </p:nvPicPr>
        <p:blipFill>
          <a:blip r:embed="rId3">
            <a:alphaModFix/>
          </a:blip>
          <a:stretch>
            <a:fillRect/>
          </a:stretch>
        </p:blipFill>
        <p:spPr>
          <a:xfrm>
            <a:off x="331041" y="2913843"/>
            <a:ext cx="8481917" cy="1544625"/>
          </a:xfrm>
          <a:prstGeom prst="rect">
            <a:avLst/>
          </a:prstGeom>
          <a:noFill/>
          <a:ln w="9525" cap="flat" cmpd="sng">
            <a:solidFill>
              <a:schemeClr val="dk2"/>
            </a:solidFill>
            <a:prstDash val="solid"/>
            <a:round/>
            <a:headEnd type="none" w="sm" len="sm"/>
            <a:tailEnd type="none" w="sm" len="sm"/>
          </a:ln>
        </p:spPr>
      </p:pic>
      <p:sp>
        <p:nvSpPr>
          <p:cNvPr id="366" name="Google Shape;366;p59"/>
          <p:cNvSpPr txBox="1"/>
          <p:nvPr/>
        </p:nvSpPr>
        <p:spPr>
          <a:xfrm>
            <a:off x="5096025" y="1369219"/>
            <a:ext cx="3269475" cy="1797525"/>
          </a:xfrm>
          <a:prstGeom prst="rect">
            <a:avLst/>
          </a:prstGeom>
          <a:noFill/>
          <a:ln>
            <a:noFill/>
          </a:ln>
        </p:spPr>
        <p:txBody>
          <a:bodyPr spcFirstLastPara="1" wrap="square" lIns="68569" tIns="68569" rIns="68569" bIns="68569" anchor="t" anchorCtr="0">
            <a:normAutofit/>
          </a:bodyPr>
          <a:lstStyle/>
          <a:p>
            <a:pPr>
              <a:lnSpc>
                <a:spcPct val="115000"/>
              </a:lnSpc>
              <a:spcBef>
                <a:spcPts val="750"/>
              </a:spcBef>
            </a:pPr>
            <a:r>
              <a:rPr lang="en-US" sz="1500" b="1">
                <a:solidFill>
                  <a:schemeClr val="dk1"/>
                </a:solidFill>
                <a:latin typeface="Calibri"/>
                <a:ea typeface="Calibri"/>
                <a:cs typeface="Calibri"/>
                <a:sym typeface="Calibri"/>
              </a:rPr>
              <a:t>Missing:</a:t>
            </a:r>
            <a:endParaRPr sz="1500" b="1">
              <a:solidFill>
                <a:schemeClr val="dk1"/>
              </a:solidFill>
              <a:latin typeface="Calibri"/>
              <a:ea typeface="Calibri"/>
              <a:cs typeface="Calibri"/>
              <a:sym typeface="Calibri"/>
            </a:endParaRPr>
          </a:p>
          <a:p>
            <a:pPr marL="342900" indent="-266700">
              <a:lnSpc>
                <a:spcPct val="115000"/>
              </a:lnSpc>
              <a:spcBef>
                <a:spcPts val="750"/>
              </a:spcBef>
              <a:buClr>
                <a:schemeClr val="dk1"/>
              </a:buClr>
              <a:buSzPts val="2000"/>
              <a:buChar char="•"/>
            </a:pPr>
            <a:r>
              <a:rPr lang="en-US" sz="1500">
                <a:solidFill>
                  <a:schemeClr val="dk1"/>
                </a:solidFill>
                <a:latin typeface="Calibri"/>
                <a:ea typeface="Calibri"/>
                <a:cs typeface="Calibri"/>
                <a:sym typeface="Calibri"/>
              </a:rPr>
              <a:t>Opportunity for Questions</a:t>
            </a:r>
            <a:endParaRPr sz="1500">
              <a:solidFill>
                <a:schemeClr val="dk1"/>
              </a:solidFill>
              <a:latin typeface="Calibri"/>
              <a:ea typeface="Calibri"/>
              <a:cs typeface="Calibri"/>
              <a:sym typeface="Calibri"/>
            </a:endParaRPr>
          </a:p>
          <a:p>
            <a:pPr marL="342900" indent="-266700">
              <a:lnSpc>
                <a:spcPct val="115000"/>
              </a:lnSpc>
              <a:buClr>
                <a:schemeClr val="dk1"/>
              </a:buClr>
              <a:buSzPts val="2000"/>
              <a:buChar char="•"/>
            </a:pPr>
            <a:r>
              <a:rPr lang="en-US" sz="1500">
                <a:solidFill>
                  <a:schemeClr val="dk1"/>
                </a:solidFill>
                <a:latin typeface="Calibri"/>
                <a:ea typeface="Calibri"/>
                <a:cs typeface="Calibri"/>
                <a:sym typeface="Calibri"/>
              </a:rPr>
              <a:t>Informed Consent</a:t>
            </a:r>
            <a:endParaRPr sz="1500">
              <a:solidFill>
                <a:schemeClr val="dk1"/>
              </a:solidFill>
              <a:latin typeface="Calibri"/>
              <a:ea typeface="Calibri"/>
              <a:cs typeface="Calibri"/>
              <a:sym typeface="Calibri"/>
            </a:endParaRPr>
          </a:p>
          <a:p>
            <a:pPr marL="342900" indent="-266700">
              <a:lnSpc>
                <a:spcPct val="115000"/>
              </a:lnSpc>
              <a:buClr>
                <a:schemeClr val="dk1"/>
              </a:buClr>
              <a:buSzPts val="2000"/>
              <a:buChar char="•"/>
            </a:pPr>
            <a:r>
              <a:rPr lang="en-US" sz="1500">
                <a:solidFill>
                  <a:schemeClr val="dk1"/>
                </a:solidFill>
                <a:latin typeface="Calibri"/>
                <a:ea typeface="Calibri"/>
                <a:cs typeface="Calibri"/>
                <a:sym typeface="Calibri"/>
              </a:rPr>
              <a:t>Think out loud reminder</a:t>
            </a:r>
            <a:endParaRPr sz="1500">
              <a:solidFill>
                <a:schemeClr val="dk1"/>
              </a:solidFill>
              <a:latin typeface="Calibri"/>
              <a:ea typeface="Calibri"/>
              <a:cs typeface="Calibri"/>
              <a:sym typeface="Calibri"/>
            </a:endParaRPr>
          </a:p>
          <a:p>
            <a:pPr lvl="1">
              <a:lnSpc>
                <a:spcPct val="90000"/>
              </a:lnSpc>
              <a:spcBef>
                <a:spcPts val="375"/>
              </a:spcBef>
            </a:pPr>
            <a:endParaRPr sz="1800">
              <a:solidFill>
                <a:schemeClr val="dk1"/>
              </a:solidFill>
              <a:latin typeface="Calibri"/>
              <a:ea typeface="Calibri"/>
              <a:cs typeface="Calibri"/>
              <a:sym typeface="Calibri"/>
            </a:endParaRPr>
          </a:p>
          <a:p>
            <a:pPr>
              <a:lnSpc>
                <a:spcPct val="90000"/>
              </a:lnSpc>
              <a:spcBef>
                <a:spcPts val="750"/>
              </a:spcBef>
            </a:pPr>
            <a:endParaRPr sz="2100">
              <a:solidFill>
                <a:schemeClr val="dk1"/>
              </a:solidFill>
              <a:latin typeface="Calibri"/>
              <a:ea typeface="Calibri"/>
              <a:cs typeface="Calibri"/>
              <a:sym typeface="Calibri"/>
            </a:endParaRPr>
          </a:p>
        </p:txBody>
      </p:sp>
      <p:pic>
        <p:nvPicPr>
          <p:cNvPr id="367" name="Google Shape;367;p59"/>
          <p:cNvPicPr preferRelativeResize="0"/>
          <p:nvPr/>
        </p:nvPicPr>
        <p:blipFill rotWithShape="1">
          <a:blip r:embed="rId4">
            <a:alphaModFix/>
          </a:blip>
          <a:srcRect b="12785"/>
          <a:stretch/>
        </p:blipFill>
        <p:spPr>
          <a:xfrm>
            <a:off x="0" y="-171450"/>
            <a:ext cx="9144002" cy="5314950"/>
          </a:xfrm>
          <a:prstGeom prst="rect">
            <a:avLst/>
          </a:prstGeom>
          <a:noFill/>
          <a:ln>
            <a:noFill/>
          </a:ln>
        </p:spPr>
      </p:pic>
    </p:spTree>
    <p:extLst>
      <p:ext uri="{BB962C8B-B14F-4D97-AF65-F5344CB8AC3E}">
        <p14:creationId xmlns:p14="http://schemas.microsoft.com/office/powerpoint/2010/main" val="467543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4"/>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pPr>
              <a:buSzPts val="4400"/>
            </a:pPr>
            <a:r>
              <a:rPr lang="en-US" b="1"/>
              <a:t>Reminder on Scenarios and Tasks</a:t>
            </a:r>
            <a:endParaRPr b="1"/>
          </a:p>
        </p:txBody>
      </p:sp>
      <p:sp>
        <p:nvSpPr>
          <p:cNvPr id="408" name="Google Shape;408;p64"/>
          <p:cNvSpPr txBox="1"/>
          <p:nvPr/>
        </p:nvSpPr>
        <p:spPr>
          <a:xfrm>
            <a:off x="628650" y="999731"/>
            <a:ext cx="8428500" cy="1535175"/>
          </a:xfrm>
          <a:prstGeom prst="rect">
            <a:avLst/>
          </a:prstGeom>
          <a:noFill/>
          <a:ln>
            <a:noFill/>
          </a:ln>
        </p:spPr>
        <p:txBody>
          <a:bodyPr spcFirstLastPara="1" wrap="square" lIns="68569" tIns="68569" rIns="68569" bIns="68569" anchor="t" anchorCtr="0">
            <a:noAutofit/>
          </a:bodyPr>
          <a:lstStyle/>
          <a:p>
            <a:pPr>
              <a:lnSpc>
                <a:spcPct val="115000"/>
              </a:lnSpc>
              <a:buSzPts val="688"/>
            </a:pPr>
            <a:r>
              <a:rPr lang="en-US" sz="1600" b="1" dirty="0">
                <a:solidFill>
                  <a:schemeClr val="bg1"/>
                </a:solidFill>
                <a:highlight>
                  <a:srgbClr val="D9EAD3"/>
                </a:highlight>
                <a:latin typeface="Calibri"/>
                <a:ea typeface="Calibri"/>
                <a:cs typeface="Calibri"/>
                <a:sym typeface="Calibri"/>
              </a:rPr>
              <a:t>Scenario? </a:t>
            </a:r>
            <a:endParaRPr sz="1600" b="1" dirty="0">
              <a:solidFill>
                <a:schemeClr val="bg1"/>
              </a:solidFill>
              <a:highlight>
                <a:srgbClr val="D9EAD3"/>
              </a:highlight>
              <a:latin typeface="Calibri"/>
              <a:ea typeface="Calibri"/>
              <a:cs typeface="Calibri"/>
              <a:sym typeface="Calibri"/>
            </a:endParaRPr>
          </a:p>
          <a:p>
            <a:pPr>
              <a:lnSpc>
                <a:spcPct val="115000"/>
              </a:lnSpc>
              <a:buSzPts val="688"/>
            </a:pPr>
            <a:r>
              <a:rPr lang="en-US" sz="1600" dirty="0">
                <a:solidFill>
                  <a:schemeClr val="bg1"/>
                </a:solidFill>
                <a:highlight>
                  <a:srgbClr val="D9EAD3"/>
                </a:highlight>
                <a:latin typeface="Calibri"/>
                <a:ea typeface="Calibri"/>
                <a:cs typeface="Calibri"/>
                <a:sym typeface="Calibri"/>
              </a:rPr>
              <a:t>A scenario provides context, via a short story. It tells why someone is using your interface, app or site. It </a:t>
            </a:r>
            <a:r>
              <a:rPr lang="en-US" sz="1600" i="1" dirty="0">
                <a:solidFill>
                  <a:schemeClr val="bg1"/>
                </a:solidFill>
                <a:highlight>
                  <a:srgbClr val="D9EAD3"/>
                </a:highlight>
                <a:latin typeface="Calibri"/>
                <a:ea typeface="Calibri"/>
                <a:cs typeface="Calibri"/>
                <a:sym typeface="Calibri"/>
              </a:rPr>
              <a:t>“sets up”</a:t>
            </a:r>
            <a:r>
              <a:rPr lang="en-US" sz="1600" dirty="0">
                <a:solidFill>
                  <a:schemeClr val="bg1"/>
                </a:solidFill>
                <a:highlight>
                  <a:srgbClr val="D9EAD3"/>
                </a:highlight>
                <a:latin typeface="Calibri"/>
                <a:ea typeface="Calibri"/>
                <a:cs typeface="Calibri"/>
                <a:sym typeface="Calibri"/>
              </a:rPr>
              <a:t> or </a:t>
            </a:r>
            <a:r>
              <a:rPr lang="en-US" sz="1600" i="1" dirty="0">
                <a:solidFill>
                  <a:schemeClr val="bg1"/>
                </a:solidFill>
                <a:highlight>
                  <a:srgbClr val="D9EAD3"/>
                </a:highlight>
                <a:latin typeface="Calibri"/>
                <a:ea typeface="Calibri"/>
                <a:cs typeface="Calibri"/>
                <a:sym typeface="Calibri"/>
              </a:rPr>
              <a:t>“tees up”</a:t>
            </a:r>
            <a:r>
              <a:rPr lang="en-US" sz="1600" dirty="0">
                <a:solidFill>
                  <a:schemeClr val="bg1"/>
                </a:solidFill>
                <a:highlight>
                  <a:srgbClr val="D9EAD3"/>
                </a:highlight>
                <a:latin typeface="Calibri"/>
                <a:ea typeface="Calibri"/>
                <a:cs typeface="Calibri"/>
                <a:sym typeface="Calibri"/>
              </a:rPr>
              <a:t> the task for the participant. </a:t>
            </a:r>
            <a:endParaRPr sz="1600" dirty="0">
              <a:solidFill>
                <a:schemeClr val="bg1"/>
              </a:solidFill>
              <a:highlight>
                <a:srgbClr val="D9EAD3"/>
              </a:highlight>
              <a:latin typeface="Calibri"/>
              <a:ea typeface="Calibri"/>
              <a:cs typeface="Calibri"/>
              <a:sym typeface="Calibri"/>
            </a:endParaRPr>
          </a:p>
          <a:p>
            <a:pPr>
              <a:lnSpc>
                <a:spcPct val="115000"/>
              </a:lnSpc>
              <a:buSzPts val="688"/>
            </a:pPr>
            <a:endParaRPr sz="1600" dirty="0">
              <a:solidFill>
                <a:schemeClr val="bg1"/>
              </a:solidFill>
              <a:latin typeface="Calibri"/>
              <a:ea typeface="Calibri"/>
              <a:cs typeface="Calibri"/>
              <a:sym typeface="Calibri"/>
            </a:endParaRPr>
          </a:p>
          <a:p>
            <a:pPr>
              <a:lnSpc>
                <a:spcPct val="115000"/>
              </a:lnSpc>
              <a:buSzPts val="688"/>
            </a:pPr>
            <a:r>
              <a:rPr lang="en-US" sz="1600" b="1" dirty="0">
                <a:solidFill>
                  <a:schemeClr val="bg1"/>
                </a:solidFill>
                <a:highlight>
                  <a:srgbClr val="FCE5CD"/>
                </a:highlight>
                <a:latin typeface="Calibri"/>
                <a:ea typeface="Calibri"/>
                <a:cs typeface="Calibri"/>
                <a:sym typeface="Calibri"/>
              </a:rPr>
              <a:t>Task? </a:t>
            </a:r>
            <a:r>
              <a:rPr lang="en-US" sz="1600" dirty="0">
                <a:solidFill>
                  <a:schemeClr val="bg1"/>
                </a:solidFill>
                <a:highlight>
                  <a:srgbClr val="FCE5CD"/>
                </a:highlight>
                <a:latin typeface="Calibri"/>
                <a:ea typeface="Calibri"/>
                <a:cs typeface="Calibri"/>
                <a:sym typeface="Calibri"/>
              </a:rPr>
              <a:t> The actual instruction of </a:t>
            </a:r>
            <a:r>
              <a:rPr lang="en-US" sz="1600" i="1" dirty="0">
                <a:solidFill>
                  <a:schemeClr val="bg1"/>
                </a:solidFill>
                <a:highlight>
                  <a:srgbClr val="FCE5CD"/>
                </a:highlight>
                <a:latin typeface="Calibri"/>
                <a:ea typeface="Calibri"/>
                <a:cs typeface="Calibri"/>
                <a:sym typeface="Calibri"/>
              </a:rPr>
              <a:t>“telling the user what to do, without how to do it”</a:t>
            </a:r>
            <a:endParaRPr sz="200" i="1" dirty="0">
              <a:solidFill>
                <a:schemeClr val="bg1"/>
              </a:solidFill>
              <a:highlight>
                <a:srgbClr val="FCE5CD"/>
              </a:highlight>
            </a:endParaRPr>
          </a:p>
        </p:txBody>
      </p:sp>
    </p:spTree>
    <p:extLst>
      <p:ext uri="{BB962C8B-B14F-4D97-AF65-F5344CB8AC3E}">
        <p14:creationId xmlns:p14="http://schemas.microsoft.com/office/powerpoint/2010/main" val="23602927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5"/>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pPr>
              <a:buSzPts val="4400"/>
            </a:pPr>
            <a:r>
              <a:rPr lang="en-US" b="1"/>
              <a:t>Reminder on Scenarios and Tasks</a:t>
            </a:r>
            <a:endParaRPr b="1"/>
          </a:p>
        </p:txBody>
      </p:sp>
      <p:pic>
        <p:nvPicPr>
          <p:cNvPr id="415" name="Google Shape;415;p65" descr="Graphical user interface, application&#10;&#10;Description automatically generated"/>
          <p:cNvPicPr preferRelativeResize="0"/>
          <p:nvPr/>
        </p:nvPicPr>
        <p:blipFill rotWithShape="1">
          <a:blip r:embed="rId3">
            <a:alphaModFix/>
          </a:blip>
          <a:srcRect b="32281"/>
          <a:stretch/>
        </p:blipFill>
        <p:spPr>
          <a:xfrm>
            <a:off x="1911806" y="2671574"/>
            <a:ext cx="7145270" cy="2380331"/>
          </a:xfrm>
          <a:prstGeom prst="rect">
            <a:avLst/>
          </a:prstGeom>
          <a:noFill/>
          <a:ln w="19050" cap="flat" cmpd="sng">
            <a:solidFill>
              <a:srgbClr val="000000"/>
            </a:solidFill>
            <a:prstDash val="solid"/>
            <a:round/>
            <a:headEnd type="none" w="sm" len="sm"/>
            <a:tailEnd type="none" w="sm" len="sm"/>
          </a:ln>
        </p:spPr>
      </p:pic>
      <p:sp>
        <p:nvSpPr>
          <p:cNvPr id="416" name="Google Shape;416;p65"/>
          <p:cNvSpPr txBox="1"/>
          <p:nvPr/>
        </p:nvSpPr>
        <p:spPr>
          <a:xfrm>
            <a:off x="628650" y="999731"/>
            <a:ext cx="8428500" cy="1535175"/>
          </a:xfrm>
          <a:prstGeom prst="rect">
            <a:avLst/>
          </a:prstGeom>
          <a:noFill/>
          <a:ln>
            <a:noFill/>
          </a:ln>
        </p:spPr>
        <p:txBody>
          <a:bodyPr spcFirstLastPara="1" wrap="square" lIns="68569" tIns="68569" rIns="68569" bIns="68569" anchor="t" anchorCtr="0">
            <a:noAutofit/>
          </a:bodyPr>
          <a:lstStyle/>
          <a:p>
            <a:pPr>
              <a:lnSpc>
                <a:spcPct val="115000"/>
              </a:lnSpc>
              <a:buSzPts val="688"/>
            </a:pPr>
            <a:r>
              <a:rPr lang="en-US" sz="1600" b="1" dirty="0">
                <a:solidFill>
                  <a:schemeClr val="bg1"/>
                </a:solidFill>
                <a:highlight>
                  <a:srgbClr val="D9EAD3"/>
                </a:highlight>
                <a:latin typeface="Calibri"/>
                <a:ea typeface="Calibri"/>
                <a:cs typeface="Calibri"/>
                <a:sym typeface="Calibri"/>
              </a:rPr>
              <a:t>Scenario:</a:t>
            </a:r>
            <a:r>
              <a:rPr lang="en-US" sz="1600" dirty="0">
                <a:solidFill>
                  <a:schemeClr val="bg1"/>
                </a:solidFill>
                <a:highlight>
                  <a:srgbClr val="D9EAD3"/>
                </a:highlight>
                <a:latin typeface="Calibri"/>
                <a:ea typeface="Calibri"/>
                <a:cs typeface="Calibri"/>
                <a:sym typeface="Calibri"/>
              </a:rPr>
              <a:t> You are an Informatics Student at IU and you need to take a Final Exam at noon in the Wells Library today. Upon arrival, you realize, you are a bit early and want to find a quiet place for last minute cramming. You pull out your phone and open up </a:t>
            </a:r>
            <a:r>
              <a:rPr lang="en-US" sz="1600" dirty="0" err="1">
                <a:solidFill>
                  <a:schemeClr val="bg1"/>
                </a:solidFill>
                <a:highlight>
                  <a:srgbClr val="D9EAD3"/>
                </a:highlight>
                <a:latin typeface="Calibri"/>
                <a:ea typeface="Calibri"/>
                <a:cs typeface="Calibri"/>
                <a:sym typeface="Calibri"/>
              </a:rPr>
              <a:t>Findlock</a:t>
            </a:r>
            <a:r>
              <a:rPr lang="en-US" sz="1600" dirty="0">
                <a:solidFill>
                  <a:schemeClr val="bg1"/>
                </a:solidFill>
                <a:highlight>
                  <a:srgbClr val="D9EAD3"/>
                </a:highlight>
                <a:latin typeface="Calibri"/>
                <a:ea typeface="Calibri"/>
                <a:cs typeface="Calibri"/>
                <a:sym typeface="Calibri"/>
              </a:rPr>
              <a:t> to book a room to study. </a:t>
            </a:r>
            <a:endParaRPr sz="1600" dirty="0">
              <a:solidFill>
                <a:schemeClr val="bg1"/>
              </a:solidFill>
              <a:highlight>
                <a:srgbClr val="D9EAD3"/>
              </a:highlight>
              <a:latin typeface="Calibri"/>
              <a:ea typeface="Calibri"/>
              <a:cs typeface="Calibri"/>
              <a:sym typeface="Calibri"/>
            </a:endParaRPr>
          </a:p>
          <a:p>
            <a:pPr>
              <a:lnSpc>
                <a:spcPct val="115000"/>
              </a:lnSpc>
              <a:buSzPts val="688"/>
            </a:pPr>
            <a:endParaRPr sz="1600" dirty="0">
              <a:solidFill>
                <a:schemeClr val="bg1"/>
              </a:solidFill>
              <a:latin typeface="Calibri"/>
              <a:ea typeface="Calibri"/>
              <a:cs typeface="Calibri"/>
              <a:sym typeface="Calibri"/>
            </a:endParaRPr>
          </a:p>
          <a:p>
            <a:pPr>
              <a:lnSpc>
                <a:spcPct val="115000"/>
              </a:lnSpc>
              <a:buSzPts val="688"/>
            </a:pPr>
            <a:r>
              <a:rPr lang="en-US" sz="1600" b="1" dirty="0">
                <a:solidFill>
                  <a:schemeClr val="bg1"/>
                </a:solidFill>
                <a:highlight>
                  <a:srgbClr val="FCE5CD"/>
                </a:highlight>
                <a:latin typeface="Calibri"/>
                <a:ea typeface="Calibri"/>
                <a:cs typeface="Calibri"/>
                <a:sym typeface="Calibri"/>
              </a:rPr>
              <a:t>Task:</a:t>
            </a:r>
            <a:r>
              <a:rPr lang="en-US" sz="1600" dirty="0">
                <a:solidFill>
                  <a:schemeClr val="bg1"/>
                </a:solidFill>
                <a:highlight>
                  <a:srgbClr val="FCE5CD"/>
                </a:highlight>
                <a:latin typeface="Calibri"/>
                <a:ea typeface="Calibri"/>
                <a:cs typeface="Calibri"/>
                <a:sym typeface="Calibri"/>
              </a:rPr>
              <a:t> Can you search and schedule a room in Wells Library from 11:30AM to noon?</a:t>
            </a:r>
            <a:endParaRPr sz="200" dirty="0">
              <a:solidFill>
                <a:schemeClr val="bg1"/>
              </a:solidFill>
              <a:highlight>
                <a:srgbClr val="FCE5CD"/>
              </a:highlight>
            </a:endParaRPr>
          </a:p>
        </p:txBody>
      </p:sp>
    </p:spTree>
    <p:extLst>
      <p:ext uri="{BB962C8B-B14F-4D97-AF65-F5344CB8AC3E}">
        <p14:creationId xmlns:p14="http://schemas.microsoft.com/office/powerpoint/2010/main" val="32601572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6"/>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pPr>
              <a:buSzPts val="4400"/>
            </a:pPr>
            <a:r>
              <a:rPr lang="en-US" b="1"/>
              <a:t>Reminder on Scenarios and Tasks</a:t>
            </a:r>
            <a:endParaRPr b="1"/>
          </a:p>
        </p:txBody>
      </p:sp>
      <p:pic>
        <p:nvPicPr>
          <p:cNvPr id="423" name="Google Shape;423;p66" descr="Graphical user interface, application&#10;&#10;Description automatically generated"/>
          <p:cNvPicPr preferRelativeResize="0"/>
          <p:nvPr/>
        </p:nvPicPr>
        <p:blipFill rotWithShape="1">
          <a:blip r:embed="rId3">
            <a:alphaModFix/>
          </a:blip>
          <a:srcRect b="32281"/>
          <a:stretch/>
        </p:blipFill>
        <p:spPr>
          <a:xfrm>
            <a:off x="1911806" y="2671574"/>
            <a:ext cx="7145270" cy="2380331"/>
          </a:xfrm>
          <a:prstGeom prst="rect">
            <a:avLst/>
          </a:prstGeom>
          <a:noFill/>
          <a:ln w="19050" cap="flat" cmpd="sng">
            <a:solidFill>
              <a:srgbClr val="000000"/>
            </a:solidFill>
            <a:prstDash val="solid"/>
            <a:round/>
            <a:headEnd type="none" w="sm" len="sm"/>
            <a:tailEnd type="none" w="sm" len="sm"/>
          </a:ln>
        </p:spPr>
      </p:pic>
      <p:sp>
        <p:nvSpPr>
          <p:cNvPr id="424" name="Google Shape;424;p66"/>
          <p:cNvSpPr txBox="1"/>
          <p:nvPr/>
        </p:nvSpPr>
        <p:spPr>
          <a:xfrm>
            <a:off x="628650" y="999731"/>
            <a:ext cx="8428500" cy="1535175"/>
          </a:xfrm>
          <a:prstGeom prst="rect">
            <a:avLst/>
          </a:prstGeom>
          <a:noFill/>
          <a:ln>
            <a:noFill/>
          </a:ln>
        </p:spPr>
        <p:txBody>
          <a:bodyPr spcFirstLastPara="1" wrap="square" lIns="68569" tIns="68569" rIns="68569" bIns="68569" anchor="t" anchorCtr="0">
            <a:noAutofit/>
          </a:bodyPr>
          <a:lstStyle/>
          <a:p>
            <a:pPr>
              <a:lnSpc>
                <a:spcPct val="115000"/>
              </a:lnSpc>
              <a:buSzPts val="688"/>
            </a:pPr>
            <a:r>
              <a:rPr lang="en-US" sz="1600" b="1" dirty="0">
                <a:solidFill>
                  <a:schemeClr val="bg1"/>
                </a:solidFill>
                <a:highlight>
                  <a:srgbClr val="D9EAD3"/>
                </a:highlight>
                <a:latin typeface="Calibri"/>
                <a:ea typeface="Calibri"/>
                <a:cs typeface="Calibri"/>
                <a:sym typeface="Calibri"/>
              </a:rPr>
              <a:t>Scenario:</a:t>
            </a:r>
            <a:r>
              <a:rPr lang="en-US" sz="1600" dirty="0">
                <a:solidFill>
                  <a:schemeClr val="bg1"/>
                </a:solidFill>
                <a:highlight>
                  <a:srgbClr val="D9EAD3"/>
                </a:highlight>
                <a:latin typeface="Calibri"/>
                <a:ea typeface="Calibri"/>
                <a:cs typeface="Calibri"/>
                <a:sym typeface="Calibri"/>
              </a:rPr>
              <a:t> You are an Informatics Student at IU and you need to take a Final Exam at noon in the Wells Library today. Upon arrival, you realize, you are a bit early and want to find a quiet place for last minute cramming. You pull out your phone and open up </a:t>
            </a:r>
            <a:r>
              <a:rPr lang="en-US" sz="1600" dirty="0" err="1">
                <a:solidFill>
                  <a:schemeClr val="bg1"/>
                </a:solidFill>
                <a:highlight>
                  <a:srgbClr val="D9EAD3"/>
                </a:highlight>
                <a:latin typeface="Calibri"/>
                <a:ea typeface="Calibri"/>
                <a:cs typeface="Calibri"/>
                <a:sym typeface="Calibri"/>
              </a:rPr>
              <a:t>Findlock</a:t>
            </a:r>
            <a:r>
              <a:rPr lang="en-US" sz="1600" dirty="0">
                <a:solidFill>
                  <a:schemeClr val="bg1"/>
                </a:solidFill>
                <a:highlight>
                  <a:srgbClr val="D9EAD3"/>
                </a:highlight>
                <a:latin typeface="Calibri"/>
                <a:ea typeface="Calibri"/>
                <a:cs typeface="Calibri"/>
                <a:sym typeface="Calibri"/>
              </a:rPr>
              <a:t> to book a room to study. </a:t>
            </a:r>
            <a:endParaRPr sz="1600" dirty="0">
              <a:solidFill>
                <a:schemeClr val="bg1"/>
              </a:solidFill>
              <a:highlight>
                <a:srgbClr val="D9EAD3"/>
              </a:highlight>
              <a:latin typeface="Calibri"/>
              <a:ea typeface="Calibri"/>
              <a:cs typeface="Calibri"/>
              <a:sym typeface="Calibri"/>
            </a:endParaRPr>
          </a:p>
          <a:p>
            <a:pPr>
              <a:lnSpc>
                <a:spcPct val="115000"/>
              </a:lnSpc>
              <a:buSzPts val="688"/>
            </a:pPr>
            <a:endParaRPr sz="1600" dirty="0">
              <a:solidFill>
                <a:schemeClr val="bg1"/>
              </a:solidFill>
              <a:latin typeface="Calibri"/>
              <a:ea typeface="Calibri"/>
              <a:cs typeface="Calibri"/>
              <a:sym typeface="Calibri"/>
            </a:endParaRPr>
          </a:p>
          <a:p>
            <a:pPr>
              <a:lnSpc>
                <a:spcPct val="115000"/>
              </a:lnSpc>
              <a:buSzPts val="688"/>
            </a:pPr>
            <a:r>
              <a:rPr lang="en-US" sz="1600" b="1" dirty="0">
                <a:solidFill>
                  <a:schemeClr val="bg1"/>
                </a:solidFill>
                <a:highlight>
                  <a:srgbClr val="FCE5CD"/>
                </a:highlight>
                <a:latin typeface="Calibri"/>
                <a:ea typeface="Calibri"/>
                <a:cs typeface="Calibri"/>
                <a:sym typeface="Calibri"/>
              </a:rPr>
              <a:t>Task:</a:t>
            </a:r>
            <a:r>
              <a:rPr lang="en-US" sz="1600" dirty="0">
                <a:solidFill>
                  <a:schemeClr val="bg1"/>
                </a:solidFill>
                <a:highlight>
                  <a:srgbClr val="FCE5CD"/>
                </a:highlight>
                <a:latin typeface="Calibri"/>
                <a:ea typeface="Calibri"/>
                <a:cs typeface="Calibri"/>
                <a:sym typeface="Calibri"/>
              </a:rPr>
              <a:t> Can you search and schedule a room in Wells Library from 11:30AM to noon?</a:t>
            </a:r>
            <a:endParaRPr sz="200" dirty="0">
              <a:solidFill>
                <a:schemeClr val="bg1"/>
              </a:solidFill>
              <a:highlight>
                <a:srgbClr val="FCE5CD"/>
              </a:highlight>
            </a:endParaRPr>
          </a:p>
        </p:txBody>
      </p:sp>
      <p:sp>
        <p:nvSpPr>
          <p:cNvPr id="425" name="Google Shape;425;p66"/>
          <p:cNvSpPr txBox="1"/>
          <p:nvPr/>
        </p:nvSpPr>
        <p:spPr>
          <a:xfrm>
            <a:off x="527663" y="3602606"/>
            <a:ext cx="949050" cy="820575"/>
          </a:xfrm>
          <a:prstGeom prst="rect">
            <a:avLst/>
          </a:prstGeom>
          <a:noFill/>
          <a:ln w="19050" cap="flat" cmpd="sng">
            <a:solidFill>
              <a:srgbClr val="000000"/>
            </a:solidFill>
            <a:prstDash val="solid"/>
            <a:round/>
            <a:headEnd type="none" w="sm" len="sm"/>
            <a:tailEnd type="none" w="sm" len="sm"/>
          </a:ln>
        </p:spPr>
        <p:txBody>
          <a:bodyPr spcFirstLastPara="1" wrap="square" lIns="68569" tIns="68569" rIns="68569" bIns="68569" anchor="t" anchorCtr="0">
            <a:noAutofit/>
          </a:bodyPr>
          <a:lstStyle/>
          <a:p>
            <a:r>
              <a:rPr lang="en-US" sz="2300" b="1">
                <a:solidFill>
                  <a:srgbClr val="FF0000"/>
                </a:solidFill>
                <a:latin typeface="Calibri"/>
                <a:ea typeface="Calibri"/>
                <a:cs typeface="Calibri"/>
                <a:sym typeface="Calibri"/>
              </a:rPr>
              <a:t>Looks Good?</a:t>
            </a:r>
            <a:endParaRPr sz="2300" b="1">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1633237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7"/>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pPr>
              <a:buSzPts val="4400"/>
            </a:pPr>
            <a:r>
              <a:rPr lang="en-US" b="1"/>
              <a:t>Reminder on Scenarios and Tasks</a:t>
            </a:r>
            <a:endParaRPr b="1"/>
          </a:p>
        </p:txBody>
      </p:sp>
      <p:pic>
        <p:nvPicPr>
          <p:cNvPr id="432" name="Google Shape;432;p67" descr="Graphical user interface, application&#10;&#10;Description automatically generated"/>
          <p:cNvPicPr preferRelativeResize="0"/>
          <p:nvPr/>
        </p:nvPicPr>
        <p:blipFill rotWithShape="1">
          <a:blip r:embed="rId3">
            <a:alphaModFix/>
          </a:blip>
          <a:srcRect b="32281"/>
          <a:stretch/>
        </p:blipFill>
        <p:spPr>
          <a:xfrm>
            <a:off x="1911806" y="2671574"/>
            <a:ext cx="7145270" cy="2380331"/>
          </a:xfrm>
          <a:prstGeom prst="rect">
            <a:avLst/>
          </a:prstGeom>
          <a:noFill/>
          <a:ln w="19050" cap="flat" cmpd="sng">
            <a:solidFill>
              <a:srgbClr val="000000"/>
            </a:solidFill>
            <a:prstDash val="solid"/>
            <a:round/>
            <a:headEnd type="none" w="sm" len="sm"/>
            <a:tailEnd type="none" w="sm" len="sm"/>
          </a:ln>
        </p:spPr>
      </p:pic>
      <p:sp>
        <p:nvSpPr>
          <p:cNvPr id="433" name="Google Shape;433;p67"/>
          <p:cNvSpPr txBox="1"/>
          <p:nvPr/>
        </p:nvSpPr>
        <p:spPr>
          <a:xfrm>
            <a:off x="628650" y="999731"/>
            <a:ext cx="8428500" cy="1535175"/>
          </a:xfrm>
          <a:prstGeom prst="rect">
            <a:avLst/>
          </a:prstGeom>
          <a:noFill/>
          <a:ln>
            <a:noFill/>
          </a:ln>
        </p:spPr>
        <p:txBody>
          <a:bodyPr spcFirstLastPara="1" wrap="square" lIns="68569" tIns="68569" rIns="68569" bIns="68569" anchor="t" anchorCtr="0">
            <a:noAutofit/>
          </a:bodyPr>
          <a:lstStyle/>
          <a:p>
            <a:pPr>
              <a:lnSpc>
                <a:spcPct val="115000"/>
              </a:lnSpc>
              <a:buSzPts val="688"/>
            </a:pPr>
            <a:r>
              <a:rPr lang="en-US" sz="1600" b="1" dirty="0">
                <a:solidFill>
                  <a:schemeClr val="bg1"/>
                </a:solidFill>
                <a:highlight>
                  <a:srgbClr val="D9EAD3"/>
                </a:highlight>
                <a:latin typeface="Calibri"/>
                <a:ea typeface="Calibri"/>
                <a:cs typeface="Calibri"/>
                <a:sym typeface="Calibri"/>
              </a:rPr>
              <a:t>Scenario:</a:t>
            </a:r>
            <a:r>
              <a:rPr lang="en-US" sz="1600" dirty="0">
                <a:solidFill>
                  <a:schemeClr val="bg1"/>
                </a:solidFill>
                <a:highlight>
                  <a:srgbClr val="D9EAD3"/>
                </a:highlight>
                <a:latin typeface="Calibri"/>
                <a:ea typeface="Calibri"/>
                <a:cs typeface="Calibri"/>
                <a:sym typeface="Calibri"/>
              </a:rPr>
              <a:t> You are an Informatics Student at IU and you need to take a Final Exam at noon in the Wells Library today. Upon arrival, you realize, you are a bit early and want to find a quiet place for last minute cramming. You pull out your phone and open up </a:t>
            </a:r>
            <a:r>
              <a:rPr lang="en-US" sz="1600" dirty="0" err="1">
                <a:solidFill>
                  <a:schemeClr val="bg1"/>
                </a:solidFill>
                <a:highlight>
                  <a:srgbClr val="D9EAD3"/>
                </a:highlight>
                <a:latin typeface="Calibri"/>
                <a:ea typeface="Calibri"/>
                <a:cs typeface="Calibri"/>
                <a:sym typeface="Calibri"/>
              </a:rPr>
              <a:t>Findlock</a:t>
            </a:r>
            <a:r>
              <a:rPr lang="en-US" sz="1600" dirty="0">
                <a:solidFill>
                  <a:schemeClr val="bg1"/>
                </a:solidFill>
                <a:highlight>
                  <a:srgbClr val="D9EAD3"/>
                </a:highlight>
                <a:latin typeface="Calibri"/>
                <a:ea typeface="Calibri"/>
                <a:cs typeface="Calibri"/>
                <a:sym typeface="Calibri"/>
              </a:rPr>
              <a:t> to book a room to study. </a:t>
            </a:r>
            <a:endParaRPr sz="1600" dirty="0">
              <a:solidFill>
                <a:schemeClr val="bg1"/>
              </a:solidFill>
              <a:highlight>
                <a:srgbClr val="D9EAD3"/>
              </a:highlight>
              <a:latin typeface="Calibri"/>
              <a:ea typeface="Calibri"/>
              <a:cs typeface="Calibri"/>
              <a:sym typeface="Calibri"/>
            </a:endParaRPr>
          </a:p>
          <a:p>
            <a:pPr>
              <a:lnSpc>
                <a:spcPct val="115000"/>
              </a:lnSpc>
              <a:buSzPts val="688"/>
            </a:pPr>
            <a:endParaRPr sz="1600" dirty="0">
              <a:solidFill>
                <a:schemeClr val="bg1"/>
              </a:solidFill>
              <a:latin typeface="Calibri"/>
              <a:ea typeface="Calibri"/>
              <a:cs typeface="Calibri"/>
              <a:sym typeface="Calibri"/>
            </a:endParaRPr>
          </a:p>
          <a:p>
            <a:pPr>
              <a:lnSpc>
                <a:spcPct val="115000"/>
              </a:lnSpc>
              <a:buSzPts val="688"/>
            </a:pPr>
            <a:r>
              <a:rPr lang="en-US" sz="1600" b="1" dirty="0">
                <a:solidFill>
                  <a:srgbClr val="FF0000"/>
                </a:solidFill>
                <a:latin typeface="Calibri"/>
                <a:ea typeface="Calibri"/>
                <a:cs typeface="Calibri"/>
                <a:sym typeface="Calibri"/>
              </a:rPr>
              <a:t>Task:</a:t>
            </a:r>
            <a:r>
              <a:rPr lang="en-US" sz="1600" dirty="0">
                <a:solidFill>
                  <a:srgbClr val="FF0000"/>
                </a:solidFill>
                <a:latin typeface="Calibri"/>
                <a:ea typeface="Calibri"/>
                <a:cs typeface="Calibri"/>
                <a:sym typeface="Calibri"/>
              </a:rPr>
              <a:t> Can you </a:t>
            </a:r>
            <a:r>
              <a:rPr lang="en-US" sz="1600" strike="sngStrike" dirty="0">
                <a:solidFill>
                  <a:srgbClr val="FF0000"/>
                </a:solidFill>
                <a:highlight>
                  <a:srgbClr val="FFFF00"/>
                </a:highlight>
                <a:latin typeface="Calibri"/>
                <a:ea typeface="Calibri"/>
                <a:cs typeface="Calibri"/>
                <a:sym typeface="Calibri"/>
              </a:rPr>
              <a:t>search and</a:t>
            </a:r>
            <a:r>
              <a:rPr lang="en-US" sz="1600" dirty="0">
                <a:solidFill>
                  <a:srgbClr val="FF0000"/>
                </a:solidFill>
                <a:latin typeface="Calibri"/>
                <a:ea typeface="Calibri"/>
                <a:cs typeface="Calibri"/>
                <a:sym typeface="Calibri"/>
              </a:rPr>
              <a:t> schedule a room in Wells Library from 11:30AM to noon?</a:t>
            </a:r>
            <a:endParaRPr sz="200" dirty="0">
              <a:solidFill>
                <a:srgbClr val="FF0000"/>
              </a:solidFill>
            </a:endParaRPr>
          </a:p>
        </p:txBody>
      </p:sp>
      <p:sp>
        <p:nvSpPr>
          <p:cNvPr id="434" name="Google Shape;434;p67"/>
          <p:cNvSpPr txBox="1"/>
          <p:nvPr/>
        </p:nvSpPr>
        <p:spPr>
          <a:xfrm>
            <a:off x="247013" y="2725481"/>
            <a:ext cx="1419975" cy="2187900"/>
          </a:xfrm>
          <a:prstGeom prst="rect">
            <a:avLst/>
          </a:prstGeom>
          <a:noFill/>
          <a:ln>
            <a:noFill/>
          </a:ln>
        </p:spPr>
        <p:txBody>
          <a:bodyPr spcFirstLastPara="1" wrap="square" lIns="68569" tIns="68569" rIns="68569" bIns="68569" anchor="t" anchorCtr="0">
            <a:normAutofit lnSpcReduction="10000"/>
          </a:bodyPr>
          <a:lstStyle/>
          <a:p>
            <a:pPr>
              <a:lnSpc>
                <a:spcPct val="90000"/>
              </a:lnSpc>
            </a:pPr>
            <a:r>
              <a:rPr lang="en-US" sz="1700" b="1" dirty="0">
                <a:solidFill>
                  <a:schemeClr val="bg1"/>
                </a:solidFill>
                <a:highlight>
                  <a:srgbClr val="D9EAD3"/>
                </a:highlight>
                <a:latin typeface="Calibri"/>
                <a:ea typeface="Calibri"/>
                <a:cs typeface="Calibri"/>
                <a:sym typeface="Calibri"/>
              </a:rPr>
              <a:t>Good Scenario</a:t>
            </a:r>
            <a:r>
              <a:rPr lang="en-US" sz="1700" b="1" dirty="0">
                <a:solidFill>
                  <a:schemeClr val="bg1"/>
                </a:solidFill>
                <a:latin typeface="Calibri"/>
                <a:ea typeface="Calibri"/>
                <a:cs typeface="Calibri"/>
                <a:sym typeface="Calibri"/>
              </a:rPr>
              <a:t> </a:t>
            </a:r>
            <a:br>
              <a:rPr lang="en-US" sz="1700" b="1" dirty="0">
                <a:solidFill>
                  <a:schemeClr val="bg1"/>
                </a:solidFill>
                <a:latin typeface="Calibri"/>
                <a:ea typeface="Calibri"/>
                <a:cs typeface="Calibri"/>
                <a:sym typeface="Calibri"/>
              </a:rPr>
            </a:br>
            <a:endParaRPr sz="1700" b="1" dirty="0">
              <a:solidFill>
                <a:srgbClr val="FF0000"/>
              </a:solidFill>
              <a:latin typeface="Calibri"/>
              <a:ea typeface="Calibri"/>
              <a:cs typeface="Calibri"/>
              <a:sym typeface="Calibri"/>
            </a:endParaRPr>
          </a:p>
          <a:p>
            <a:pPr>
              <a:lnSpc>
                <a:spcPct val="90000"/>
              </a:lnSpc>
            </a:pPr>
            <a:r>
              <a:rPr lang="en-US" sz="1700" b="1" dirty="0">
                <a:solidFill>
                  <a:srgbClr val="FF0000"/>
                </a:solidFill>
                <a:latin typeface="Calibri"/>
                <a:ea typeface="Calibri"/>
                <a:cs typeface="Calibri"/>
                <a:sym typeface="Calibri"/>
              </a:rPr>
              <a:t>but </a:t>
            </a:r>
            <a:endParaRPr sz="1700" b="1" dirty="0">
              <a:solidFill>
                <a:srgbClr val="FF0000"/>
              </a:solidFill>
              <a:latin typeface="Calibri"/>
              <a:ea typeface="Calibri"/>
              <a:cs typeface="Calibri"/>
              <a:sym typeface="Calibri"/>
            </a:endParaRPr>
          </a:p>
          <a:p>
            <a:pPr>
              <a:lnSpc>
                <a:spcPct val="90000"/>
              </a:lnSpc>
            </a:pPr>
            <a:endParaRPr sz="1700" b="1" dirty="0">
              <a:solidFill>
                <a:schemeClr val="bg1"/>
              </a:solidFill>
              <a:latin typeface="Calibri"/>
              <a:ea typeface="Calibri"/>
              <a:cs typeface="Calibri"/>
              <a:sym typeface="Calibri"/>
            </a:endParaRPr>
          </a:p>
          <a:p>
            <a:pPr>
              <a:lnSpc>
                <a:spcPct val="90000"/>
              </a:lnSpc>
              <a:buClr>
                <a:schemeClr val="dk1"/>
              </a:buClr>
              <a:buSzPts val="3100"/>
            </a:pPr>
            <a:r>
              <a:rPr lang="en-US" sz="1600" dirty="0">
                <a:solidFill>
                  <a:schemeClr val="bg1"/>
                </a:solidFill>
                <a:highlight>
                  <a:srgbClr val="FCE5CD"/>
                </a:highlight>
                <a:latin typeface="Calibri"/>
                <a:ea typeface="Calibri"/>
                <a:cs typeface="Calibri"/>
                <a:sym typeface="Calibri"/>
              </a:rPr>
              <a:t>the word “</a:t>
            </a:r>
            <a:r>
              <a:rPr lang="en-US" sz="1600" b="1" dirty="0">
                <a:solidFill>
                  <a:schemeClr val="bg1"/>
                </a:solidFill>
                <a:highlight>
                  <a:srgbClr val="FCE5CD"/>
                </a:highlight>
                <a:latin typeface="Calibri"/>
                <a:ea typeface="Calibri"/>
                <a:cs typeface="Calibri"/>
                <a:sym typeface="Calibri"/>
              </a:rPr>
              <a:t>search</a:t>
            </a:r>
            <a:r>
              <a:rPr lang="en-US" sz="1600" dirty="0">
                <a:solidFill>
                  <a:schemeClr val="bg1"/>
                </a:solidFill>
                <a:highlight>
                  <a:srgbClr val="FCE5CD"/>
                </a:highlight>
                <a:latin typeface="Calibri"/>
                <a:ea typeface="Calibri"/>
                <a:cs typeface="Calibri"/>
                <a:sym typeface="Calibri"/>
              </a:rPr>
              <a:t>” in the </a:t>
            </a:r>
            <a:r>
              <a:rPr lang="en-US" sz="1600" b="1" dirty="0">
                <a:solidFill>
                  <a:schemeClr val="bg1"/>
                </a:solidFill>
                <a:highlight>
                  <a:srgbClr val="FCE5CD"/>
                </a:highlight>
                <a:latin typeface="Calibri"/>
                <a:ea typeface="Calibri"/>
                <a:cs typeface="Calibri"/>
                <a:sym typeface="Calibri"/>
              </a:rPr>
              <a:t>task </a:t>
            </a:r>
            <a:r>
              <a:rPr lang="en-US" sz="1600" dirty="0">
                <a:solidFill>
                  <a:schemeClr val="bg1"/>
                </a:solidFill>
                <a:highlight>
                  <a:srgbClr val="FCE5CD"/>
                </a:highlight>
                <a:latin typeface="Calibri"/>
                <a:ea typeface="Calibri"/>
                <a:cs typeface="Calibri"/>
                <a:sym typeface="Calibri"/>
              </a:rPr>
              <a:t>can </a:t>
            </a:r>
            <a:r>
              <a:rPr lang="en-US" sz="1600" b="1" dirty="0">
                <a:solidFill>
                  <a:schemeClr val="bg1"/>
                </a:solidFill>
                <a:highlight>
                  <a:srgbClr val="FCE5CD"/>
                </a:highlight>
                <a:latin typeface="Calibri"/>
                <a:ea typeface="Calibri"/>
                <a:cs typeface="Calibri"/>
                <a:sym typeface="Calibri"/>
              </a:rPr>
              <a:t>influence </a:t>
            </a:r>
            <a:r>
              <a:rPr lang="en-US" sz="1600" dirty="0">
                <a:solidFill>
                  <a:schemeClr val="bg1"/>
                </a:solidFill>
                <a:highlight>
                  <a:srgbClr val="FCE5CD"/>
                </a:highlight>
                <a:latin typeface="Calibri"/>
                <a:ea typeface="Calibri"/>
                <a:cs typeface="Calibri"/>
                <a:sym typeface="Calibri"/>
              </a:rPr>
              <a:t>the participants.</a:t>
            </a:r>
            <a:endParaRPr b="1" dirty="0">
              <a:solidFill>
                <a:schemeClr val="bg1"/>
              </a:solidFill>
              <a:highlight>
                <a:srgbClr val="F7CAAC"/>
              </a:highlight>
              <a:latin typeface="Calibri"/>
              <a:ea typeface="Calibri"/>
              <a:cs typeface="Calibri"/>
              <a:sym typeface="Calibri"/>
            </a:endParaRPr>
          </a:p>
        </p:txBody>
      </p:sp>
    </p:spTree>
    <p:extLst>
      <p:ext uri="{BB962C8B-B14F-4D97-AF65-F5344CB8AC3E}">
        <p14:creationId xmlns:p14="http://schemas.microsoft.com/office/powerpoint/2010/main" val="867913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5"/>
          <p:cNvSpPr/>
          <p:nvPr/>
        </p:nvSpPr>
        <p:spPr>
          <a:xfrm>
            <a:off x="0" y="0"/>
            <a:ext cx="3044250" cy="5143500"/>
          </a:xfrm>
          <a:prstGeom prst="rect">
            <a:avLst/>
          </a:prstGeom>
          <a:solidFill>
            <a:srgbClr val="404040"/>
          </a:solidFill>
          <a:ln>
            <a:noFill/>
          </a:ln>
        </p:spPr>
        <p:txBody>
          <a:bodyPr spcFirstLastPara="1" wrap="square" lIns="68569" tIns="34275" rIns="68569" bIns="34275"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255" name="Google Shape;255;p45"/>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rgbClr val="FFFFFF"/>
              </a:buClr>
              <a:buSzPts val="4000"/>
            </a:pPr>
            <a:r>
              <a:rPr lang="en-US" sz="3000" b="1">
                <a:solidFill>
                  <a:srgbClr val="FFFFFF"/>
                </a:solidFill>
              </a:rPr>
              <a:t>Inspection Methods</a:t>
            </a:r>
            <a:endParaRPr b="1"/>
          </a:p>
        </p:txBody>
      </p:sp>
      <p:sp>
        <p:nvSpPr>
          <p:cNvPr id="256" name="Google Shape;256;p45"/>
          <p:cNvSpPr txBox="1"/>
          <p:nvPr/>
        </p:nvSpPr>
        <p:spPr>
          <a:xfrm>
            <a:off x="3285638" y="2202370"/>
            <a:ext cx="2811825" cy="1171125"/>
          </a:xfrm>
          <a:prstGeom prst="rect">
            <a:avLst/>
          </a:prstGeom>
          <a:noFill/>
          <a:ln>
            <a:noFill/>
          </a:ln>
        </p:spPr>
        <p:txBody>
          <a:bodyPr spcFirstLastPara="1" wrap="square" lIns="68569" tIns="34275" rIns="68569" bIns="34275" anchor="t" anchorCtr="0">
            <a:normAutofit/>
          </a:bodyPr>
          <a:lstStyle/>
          <a:p>
            <a:pPr marL="171450" indent="-180975">
              <a:lnSpc>
                <a:spcPct val="70000"/>
              </a:lnSpc>
              <a:buClr>
                <a:srgbClr val="00B050"/>
              </a:buClr>
              <a:buSzPts val="2200"/>
              <a:buChar char="•"/>
            </a:pPr>
            <a:r>
              <a:rPr lang="en-US" sz="1700">
                <a:solidFill>
                  <a:srgbClr val="00B050"/>
                </a:solidFill>
                <a:latin typeface="Calibri"/>
                <a:ea typeface="Calibri"/>
                <a:cs typeface="Calibri"/>
                <a:sym typeface="Calibri"/>
              </a:rPr>
              <a:t>Does not involve user(s)</a:t>
            </a:r>
            <a:endParaRPr sz="1700">
              <a:latin typeface="Calibri"/>
              <a:ea typeface="Calibri"/>
              <a:cs typeface="Calibri"/>
              <a:sym typeface="Calibri"/>
            </a:endParaRPr>
          </a:p>
          <a:p>
            <a:pPr marL="171450" indent="-180975">
              <a:lnSpc>
                <a:spcPct val="70000"/>
              </a:lnSpc>
              <a:spcBef>
                <a:spcPts val="750"/>
              </a:spcBef>
              <a:buClr>
                <a:srgbClr val="00B050"/>
              </a:buClr>
              <a:buSzPts val="2200"/>
              <a:buChar char="•"/>
            </a:pPr>
            <a:r>
              <a:rPr lang="en-US" sz="1700">
                <a:solidFill>
                  <a:srgbClr val="00B050"/>
                </a:solidFill>
                <a:latin typeface="Calibri"/>
                <a:ea typeface="Calibri"/>
                <a:cs typeface="Calibri"/>
                <a:sym typeface="Calibri"/>
              </a:rPr>
              <a:t>Relatively quick to perform</a:t>
            </a:r>
            <a:endParaRPr sz="1700">
              <a:latin typeface="Calibri"/>
              <a:ea typeface="Calibri"/>
              <a:cs typeface="Calibri"/>
              <a:sym typeface="Calibri"/>
            </a:endParaRPr>
          </a:p>
          <a:p>
            <a:pPr marL="171450" indent="-180975">
              <a:lnSpc>
                <a:spcPct val="70000"/>
              </a:lnSpc>
              <a:spcBef>
                <a:spcPts val="750"/>
              </a:spcBef>
              <a:buClr>
                <a:srgbClr val="00B050"/>
              </a:buClr>
              <a:buSzPts val="2200"/>
              <a:buChar char="•"/>
            </a:pPr>
            <a:r>
              <a:rPr lang="en-US" sz="1700">
                <a:solidFill>
                  <a:srgbClr val="00B050"/>
                </a:solidFill>
                <a:latin typeface="Calibri"/>
                <a:ea typeface="Calibri"/>
                <a:cs typeface="Calibri"/>
                <a:sym typeface="Calibri"/>
              </a:rPr>
              <a:t>Used anytime during design process</a:t>
            </a:r>
            <a:endParaRPr sz="1700">
              <a:latin typeface="Calibri"/>
              <a:ea typeface="Calibri"/>
              <a:cs typeface="Calibri"/>
              <a:sym typeface="Calibri"/>
            </a:endParaRPr>
          </a:p>
        </p:txBody>
      </p:sp>
      <p:sp>
        <p:nvSpPr>
          <p:cNvPr id="257" name="Google Shape;257;p45"/>
          <p:cNvSpPr txBox="1"/>
          <p:nvPr/>
        </p:nvSpPr>
        <p:spPr>
          <a:xfrm>
            <a:off x="3285587" y="1858332"/>
            <a:ext cx="2811825" cy="349875"/>
          </a:xfrm>
          <a:prstGeom prst="rect">
            <a:avLst/>
          </a:prstGeom>
          <a:noFill/>
          <a:ln>
            <a:noFill/>
          </a:ln>
        </p:spPr>
        <p:txBody>
          <a:bodyPr spcFirstLastPara="1" wrap="square" lIns="68569" tIns="34275" rIns="68569" bIns="34275" anchor="t" anchorCtr="0">
            <a:noAutofit/>
          </a:bodyPr>
          <a:lstStyle/>
          <a:p>
            <a:pPr>
              <a:lnSpc>
                <a:spcPct val="90000"/>
              </a:lnSpc>
              <a:buClr>
                <a:srgbClr val="00B050"/>
              </a:buClr>
              <a:buSzPts val="2400"/>
            </a:pPr>
            <a:r>
              <a:rPr lang="en-US" sz="2200" b="1">
                <a:solidFill>
                  <a:srgbClr val="00B050"/>
                </a:solidFill>
                <a:latin typeface="Calibri"/>
                <a:ea typeface="Calibri"/>
                <a:cs typeface="Calibri"/>
                <a:sym typeface="Calibri"/>
              </a:rPr>
              <a:t>Pros</a:t>
            </a:r>
            <a:endParaRPr b="1"/>
          </a:p>
        </p:txBody>
      </p:sp>
    </p:spTree>
    <p:extLst>
      <p:ext uri="{BB962C8B-B14F-4D97-AF65-F5344CB8AC3E}">
        <p14:creationId xmlns:p14="http://schemas.microsoft.com/office/powerpoint/2010/main" val="3378792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9"/>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pPr>
              <a:buSzPts val="4400"/>
            </a:pPr>
            <a:r>
              <a:rPr lang="en-US" b="1"/>
              <a:t>How to conduct user testing?</a:t>
            </a:r>
            <a:endParaRPr b="1"/>
          </a:p>
        </p:txBody>
      </p:sp>
      <p:sp>
        <p:nvSpPr>
          <p:cNvPr id="450" name="Google Shape;450;p69"/>
          <p:cNvSpPr txBox="1">
            <a:spLocks noGrp="1"/>
          </p:cNvSpPr>
          <p:nvPr>
            <p:ph type="body" idx="1"/>
          </p:nvPr>
        </p:nvSpPr>
        <p:spPr>
          <a:xfrm>
            <a:off x="628649" y="1369219"/>
            <a:ext cx="4960125" cy="3263400"/>
          </a:xfrm>
          <a:prstGeom prst="rect">
            <a:avLst/>
          </a:prstGeom>
          <a:noFill/>
          <a:ln>
            <a:noFill/>
          </a:ln>
        </p:spPr>
        <p:txBody>
          <a:bodyPr spcFirstLastPara="1" wrap="square" lIns="68569" tIns="34275" rIns="68569" bIns="34275" anchor="t" anchorCtr="0">
            <a:normAutofit/>
          </a:bodyPr>
          <a:lstStyle/>
          <a:p>
            <a:pPr marL="0" indent="0">
              <a:spcBef>
                <a:spcPts val="0"/>
              </a:spcBef>
              <a:buSzPts val="2800"/>
              <a:buNone/>
            </a:pPr>
            <a:r>
              <a:rPr lang="en-US"/>
              <a:t>Facilitator </a:t>
            </a:r>
            <a:r>
              <a:rPr lang="en-US" b="1"/>
              <a:t>guides</a:t>
            </a:r>
            <a:r>
              <a:rPr lang="en-US"/>
              <a:t> the participant through the test process. </a:t>
            </a:r>
            <a:endParaRPr/>
          </a:p>
        </p:txBody>
      </p:sp>
      <p:pic>
        <p:nvPicPr>
          <p:cNvPr id="451" name="Google Shape;451;p69"/>
          <p:cNvPicPr preferRelativeResize="0">
            <a:picLocks noGrp="1"/>
          </p:cNvPicPr>
          <p:nvPr>
            <p:ph type="body" idx="2"/>
          </p:nvPr>
        </p:nvPicPr>
        <p:blipFill rotWithShape="1">
          <a:blip r:embed="rId3">
            <a:alphaModFix/>
          </a:blip>
          <a:srcRect/>
          <a:stretch/>
        </p:blipFill>
        <p:spPr>
          <a:xfrm>
            <a:off x="5588839" y="1369219"/>
            <a:ext cx="2926575" cy="3263400"/>
          </a:xfrm>
          <a:prstGeom prst="rect">
            <a:avLst/>
          </a:prstGeom>
          <a:noFill/>
          <a:ln w="19050" cap="flat" cmpd="sng">
            <a:solidFill>
              <a:srgbClr val="000000"/>
            </a:solidFill>
            <a:prstDash val="solid"/>
            <a:round/>
            <a:headEnd type="none" w="sm" len="sm"/>
            <a:tailEnd type="none" w="sm" len="sm"/>
          </a:ln>
        </p:spPr>
      </p:pic>
      <p:cxnSp>
        <p:nvCxnSpPr>
          <p:cNvPr id="452" name="Google Shape;452;p69"/>
          <p:cNvCxnSpPr/>
          <p:nvPr/>
        </p:nvCxnSpPr>
        <p:spPr>
          <a:xfrm>
            <a:off x="5817870" y="3771900"/>
            <a:ext cx="560025" cy="0"/>
          </a:xfrm>
          <a:prstGeom prst="straightConnector1">
            <a:avLst/>
          </a:prstGeom>
          <a:noFill/>
          <a:ln w="63500" cap="flat" cmpd="sng">
            <a:solidFill>
              <a:srgbClr val="FF0000"/>
            </a:solidFill>
            <a:prstDash val="solid"/>
            <a:miter lim="800000"/>
            <a:headEnd type="none" w="sm" len="sm"/>
            <a:tailEnd type="none" w="sm" len="sm"/>
          </a:ln>
        </p:spPr>
      </p:cxnSp>
      <p:sp>
        <p:nvSpPr>
          <p:cNvPr id="453" name="Google Shape;453;p69"/>
          <p:cNvSpPr txBox="1"/>
          <p:nvPr/>
        </p:nvSpPr>
        <p:spPr>
          <a:xfrm>
            <a:off x="3943349" y="4907280"/>
            <a:ext cx="7011225" cy="223108"/>
          </a:xfrm>
          <a:prstGeom prst="rect">
            <a:avLst/>
          </a:prstGeom>
          <a:noFill/>
          <a:ln>
            <a:noFill/>
          </a:ln>
        </p:spPr>
        <p:txBody>
          <a:bodyPr spcFirstLastPara="1" wrap="square" lIns="68569" tIns="34275" rIns="68569" bIns="34275" anchor="t" anchorCtr="0">
            <a:spAutoFit/>
          </a:bodyPr>
          <a:lstStyle/>
          <a:p>
            <a:pPr>
              <a:buSzPts val="1800"/>
            </a:pPr>
            <a:r>
              <a:rPr lang="en-US" sz="1000" b="1">
                <a:solidFill>
                  <a:srgbClr val="999999"/>
                </a:solidFill>
                <a:latin typeface="Calibri"/>
                <a:ea typeface="Calibri"/>
                <a:cs typeface="Calibri"/>
                <a:sym typeface="Calibri"/>
              </a:rPr>
              <a:t>Chapter 14. Tognazzini, B. (1992). </a:t>
            </a:r>
            <a:r>
              <a:rPr lang="en-US" sz="1000" b="1" i="1">
                <a:solidFill>
                  <a:srgbClr val="999999"/>
                </a:solidFill>
                <a:latin typeface="Calibri"/>
                <a:ea typeface="Calibri"/>
                <a:cs typeface="Calibri"/>
                <a:sym typeface="Calibri"/>
              </a:rPr>
              <a:t>TOG on Interface</a:t>
            </a:r>
            <a:r>
              <a:rPr lang="en-US" sz="1000" b="1">
                <a:solidFill>
                  <a:srgbClr val="999999"/>
                </a:solidFill>
                <a:latin typeface="Calibri"/>
                <a:ea typeface="Calibri"/>
                <a:cs typeface="Calibri"/>
                <a:sym typeface="Calibri"/>
              </a:rPr>
              <a:t>. Addison-Wesley Longman Publishing Co., Inc..</a:t>
            </a:r>
            <a:endParaRPr sz="700" b="1">
              <a:solidFill>
                <a:srgbClr val="999999"/>
              </a:solidFill>
              <a:latin typeface="Calibri"/>
              <a:ea typeface="Calibri"/>
              <a:cs typeface="Calibri"/>
              <a:sym typeface="Calibri"/>
            </a:endParaRPr>
          </a:p>
        </p:txBody>
      </p:sp>
    </p:spTree>
    <p:extLst>
      <p:ext uri="{BB962C8B-B14F-4D97-AF65-F5344CB8AC3E}">
        <p14:creationId xmlns:p14="http://schemas.microsoft.com/office/powerpoint/2010/main" val="25434869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0"/>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b="1"/>
              <a:t>How to conduct user testing?</a:t>
            </a:r>
            <a:endParaRPr b="1"/>
          </a:p>
        </p:txBody>
      </p:sp>
      <p:sp>
        <p:nvSpPr>
          <p:cNvPr id="460" name="Google Shape;460;p70"/>
          <p:cNvSpPr txBox="1">
            <a:spLocks noGrp="1"/>
          </p:cNvSpPr>
          <p:nvPr>
            <p:ph type="body" idx="1"/>
          </p:nvPr>
        </p:nvSpPr>
        <p:spPr>
          <a:xfrm>
            <a:off x="628650" y="1369219"/>
            <a:ext cx="4960189" cy="3263504"/>
          </a:xfrm>
          <a:prstGeom prst="rect">
            <a:avLst/>
          </a:prstGeom>
          <a:noFill/>
          <a:ln>
            <a:noFill/>
          </a:ln>
        </p:spPr>
        <p:txBody>
          <a:bodyPr spcFirstLastPara="1" wrap="square" lIns="68569" tIns="34275" rIns="68569" bIns="34275" anchor="t" anchorCtr="0">
            <a:noAutofit/>
          </a:bodyPr>
          <a:lstStyle/>
          <a:p>
            <a:pPr marL="0" indent="0">
              <a:spcBef>
                <a:spcPts val="0"/>
              </a:spcBef>
              <a:buSzPts val="2800"/>
              <a:buNone/>
            </a:pPr>
            <a:r>
              <a:rPr lang="en-US"/>
              <a:t>Facilitator </a:t>
            </a:r>
            <a:r>
              <a:rPr lang="en-US" b="1"/>
              <a:t>guides</a:t>
            </a:r>
            <a:r>
              <a:rPr lang="en-US"/>
              <a:t> the participant through the test process. </a:t>
            </a:r>
            <a:endParaRPr/>
          </a:p>
          <a:p>
            <a:pPr marL="0" indent="0">
              <a:spcBef>
                <a:spcPts val="0"/>
              </a:spcBef>
              <a:buSzPts val="2800"/>
              <a:buNone/>
            </a:pPr>
            <a:endParaRPr/>
          </a:p>
          <a:p>
            <a:pPr marL="0" indent="0">
              <a:spcBef>
                <a:spcPts val="0"/>
              </a:spcBef>
              <a:buSzPts val="2800"/>
              <a:buNone/>
            </a:pPr>
            <a:r>
              <a:rPr lang="en-US"/>
              <a:t>You may:</a:t>
            </a:r>
            <a:endParaRPr sz="1800"/>
          </a:p>
          <a:p>
            <a:pPr indent="-219075">
              <a:buSzPts val="1000"/>
            </a:pPr>
            <a:r>
              <a:rPr lang="en-US" sz="1500"/>
              <a:t>Tell the participant that you are </a:t>
            </a:r>
            <a:r>
              <a:rPr lang="en-US" sz="1500" b="1"/>
              <a:t>testing the product</a:t>
            </a:r>
            <a:r>
              <a:rPr lang="en-US" sz="1500"/>
              <a:t>, not them.</a:t>
            </a:r>
            <a:endParaRPr sz="1500"/>
          </a:p>
          <a:p>
            <a:pPr indent="-219075">
              <a:spcBef>
                <a:spcPts val="0"/>
              </a:spcBef>
              <a:buSzPts val="1000"/>
            </a:pPr>
            <a:r>
              <a:rPr lang="en-US" sz="1500"/>
              <a:t>Tell the participant that </a:t>
            </a:r>
            <a:r>
              <a:rPr lang="en-US" sz="1500" b="1"/>
              <a:t>it is OK to quit </a:t>
            </a:r>
            <a:r>
              <a:rPr lang="en-US" sz="1500"/>
              <a:t>at any time.</a:t>
            </a:r>
            <a:endParaRPr sz="1500"/>
          </a:p>
          <a:p>
            <a:pPr indent="-219075">
              <a:spcBef>
                <a:spcPts val="0"/>
              </a:spcBef>
              <a:buSzPts val="1000"/>
            </a:pPr>
            <a:r>
              <a:rPr lang="en-US" sz="1500"/>
              <a:t>Explain that </a:t>
            </a:r>
            <a:r>
              <a:rPr lang="en-US" sz="1500" b="1"/>
              <a:t>you will not provide help</a:t>
            </a:r>
            <a:r>
              <a:rPr lang="en-US" sz="1500"/>
              <a:t>.</a:t>
            </a:r>
            <a:endParaRPr sz="1500"/>
          </a:p>
          <a:p>
            <a:pPr indent="-219075">
              <a:spcBef>
                <a:spcPts val="0"/>
              </a:spcBef>
              <a:buSzPts val="1000"/>
            </a:pPr>
            <a:r>
              <a:rPr lang="en-US" sz="1500"/>
              <a:t>Ask the participant to </a:t>
            </a:r>
            <a:r>
              <a:rPr lang="en-US" sz="1500" b="1"/>
              <a:t>think aloud</a:t>
            </a:r>
            <a:r>
              <a:rPr lang="en-US" sz="1500"/>
              <a:t>, saying what comes to mind as he or she works.</a:t>
            </a:r>
            <a:endParaRPr sz="1500"/>
          </a:p>
          <a:p>
            <a:pPr indent="-219075">
              <a:spcBef>
                <a:spcPts val="0"/>
              </a:spcBef>
              <a:buSzPts val="1000"/>
            </a:pPr>
            <a:r>
              <a:rPr lang="en-US" sz="1500"/>
              <a:t>Describe the </a:t>
            </a:r>
            <a:r>
              <a:rPr lang="en-US" sz="1500" b="1"/>
              <a:t>scenario(s)</a:t>
            </a:r>
            <a:r>
              <a:rPr lang="en-US" sz="1500"/>
              <a:t> and </a:t>
            </a:r>
            <a:r>
              <a:rPr lang="en-US" sz="1500" b="1"/>
              <a:t>task(s)</a:t>
            </a:r>
            <a:endParaRPr sz="1800" b="1"/>
          </a:p>
        </p:txBody>
      </p:sp>
      <p:pic>
        <p:nvPicPr>
          <p:cNvPr id="461" name="Google Shape;461;p70"/>
          <p:cNvPicPr preferRelativeResize="0">
            <a:picLocks noGrp="1"/>
          </p:cNvPicPr>
          <p:nvPr>
            <p:ph type="body" idx="2"/>
          </p:nvPr>
        </p:nvPicPr>
        <p:blipFill rotWithShape="1">
          <a:blip r:embed="rId3">
            <a:alphaModFix/>
          </a:blip>
          <a:srcRect/>
          <a:stretch/>
        </p:blipFill>
        <p:spPr>
          <a:xfrm>
            <a:off x="5588839" y="1369219"/>
            <a:ext cx="2926511" cy="3263504"/>
          </a:xfrm>
          <a:prstGeom prst="rect">
            <a:avLst/>
          </a:prstGeom>
          <a:noFill/>
          <a:ln w="19050" cap="flat" cmpd="sng">
            <a:solidFill>
              <a:srgbClr val="000000"/>
            </a:solidFill>
            <a:prstDash val="solid"/>
            <a:round/>
            <a:headEnd type="none" w="sm" len="sm"/>
            <a:tailEnd type="none" w="sm" len="sm"/>
          </a:ln>
        </p:spPr>
      </p:pic>
      <p:cxnSp>
        <p:nvCxnSpPr>
          <p:cNvPr id="462" name="Google Shape;462;p70"/>
          <p:cNvCxnSpPr/>
          <p:nvPr/>
        </p:nvCxnSpPr>
        <p:spPr>
          <a:xfrm>
            <a:off x="5817870" y="3771900"/>
            <a:ext cx="560070" cy="0"/>
          </a:xfrm>
          <a:prstGeom prst="straightConnector1">
            <a:avLst/>
          </a:prstGeom>
          <a:noFill/>
          <a:ln w="63500" cap="flat" cmpd="sng">
            <a:solidFill>
              <a:srgbClr val="FF0000"/>
            </a:solidFill>
            <a:prstDash val="solid"/>
            <a:miter lim="800000"/>
            <a:headEnd type="none" w="sm" len="sm"/>
            <a:tailEnd type="none" w="sm" len="sm"/>
          </a:ln>
        </p:spPr>
      </p:cxnSp>
      <p:sp>
        <p:nvSpPr>
          <p:cNvPr id="463" name="Google Shape;463;p70"/>
          <p:cNvSpPr txBox="1"/>
          <p:nvPr/>
        </p:nvSpPr>
        <p:spPr>
          <a:xfrm>
            <a:off x="3943349" y="4907280"/>
            <a:ext cx="7011225" cy="223108"/>
          </a:xfrm>
          <a:prstGeom prst="rect">
            <a:avLst/>
          </a:prstGeom>
          <a:noFill/>
          <a:ln>
            <a:noFill/>
          </a:ln>
        </p:spPr>
        <p:txBody>
          <a:bodyPr spcFirstLastPara="1" wrap="square" lIns="68569" tIns="34275" rIns="68569" bIns="34275" anchor="t" anchorCtr="0">
            <a:spAutoFit/>
          </a:bodyPr>
          <a:lstStyle/>
          <a:p>
            <a:pPr>
              <a:buSzPts val="1800"/>
            </a:pPr>
            <a:r>
              <a:rPr lang="en-US" sz="1000" b="1">
                <a:solidFill>
                  <a:srgbClr val="999999"/>
                </a:solidFill>
                <a:latin typeface="Calibri"/>
                <a:ea typeface="Calibri"/>
                <a:cs typeface="Calibri"/>
                <a:sym typeface="Calibri"/>
              </a:rPr>
              <a:t>Chapter 14. Tognazzini, B. (1992). </a:t>
            </a:r>
            <a:r>
              <a:rPr lang="en-US" sz="1000" b="1" i="1">
                <a:solidFill>
                  <a:srgbClr val="999999"/>
                </a:solidFill>
                <a:latin typeface="Calibri"/>
                <a:ea typeface="Calibri"/>
                <a:cs typeface="Calibri"/>
                <a:sym typeface="Calibri"/>
              </a:rPr>
              <a:t>TOG on Interface</a:t>
            </a:r>
            <a:r>
              <a:rPr lang="en-US" sz="1000" b="1">
                <a:solidFill>
                  <a:srgbClr val="999999"/>
                </a:solidFill>
                <a:latin typeface="Calibri"/>
                <a:ea typeface="Calibri"/>
                <a:cs typeface="Calibri"/>
                <a:sym typeface="Calibri"/>
              </a:rPr>
              <a:t>. Addison-Wesley Longman Publishing Co., Inc..</a:t>
            </a:r>
            <a:endParaRPr sz="700" b="1">
              <a:solidFill>
                <a:srgbClr val="999999"/>
              </a:solidFill>
              <a:latin typeface="Calibri"/>
              <a:ea typeface="Calibri"/>
              <a:cs typeface="Calibri"/>
              <a:sym typeface="Calibri"/>
            </a:endParaRPr>
          </a:p>
        </p:txBody>
      </p:sp>
    </p:spTree>
    <p:extLst>
      <p:ext uri="{BB962C8B-B14F-4D97-AF65-F5344CB8AC3E}">
        <p14:creationId xmlns:p14="http://schemas.microsoft.com/office/powerpoint/2010/main" val="314357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1"/>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b="1"/>
              <a:t>How to conduct user testing?</a:t>
            </a:r>
            <a:endParaRPr b="1"/>
          </a:p>
        </p:txBody>
      </p:sp>
      <p:sp>
        <p:nvSpPr>
          <p:cNvPr id="469" name="Google Shape;469;p71"/>
          <p:cNvSpPr txBox="1">
            <a:spLocks noGrp="1"/>
          </p:cNvSpPr>
          <p:nvPr>
            <p:ph type="body" idx="1"/>
          </p:nvPr>
        </p:nvSpPr>
        <p:spPr>
          <a:xfrm>
            <a:off x="628650" y="1369219"/>
            <a:ext cx="4960189" cy="3263504"/>
          </a:xfrm>
          <a:prstGeom prst="rect">
            <a:avLst/>
          </a:prstGeom>
          <a:noFill/>
          <a:ln>
            <a:noFill/>
          </a:ln>
        </p:spPr>
        <p:txBody>
          <a:bodyPr spcFirstLastPara="1" wrap="square" lIns="68569" tIns="34275" rIns="68569" bIns="34275" anchor="t" anchorCtr="0">
            <a:normAutofit/>
          </a:bodyPr>
          <a:lstStyle/>
          <a:p>
            <a:pPr marL="0" indent="0">
              <a:spcBef>
                <a:spcPts val="0"/>
              </a:spcBef>
              <a:buSzPts val="2800"/>
              <a:buNone/>
            </a:pPr>
            <a:r>
              <a:rPr lang="en-US"/>
              <a:t>Facilitator </a:t>
            </a:r>
            <a:r>
              <a:rPr lang="en-US" b="1"/>
              <a:t>observes</a:t>
            </a:r>
            <a:r>
              <a:rPr lang="en-US"/>
              <a:t> the participant during the test.</a:t>
            </a:r>
            <a:endParaRPr/>
          </a:p>
        </p:txBody>
      </p:sp>
      <p:pic>
        <p:nvPicPr>
          <p:cNvPr id="470" name="Google Shape;470;p71"/>
          <p:cNvPicPr preferRelativeResize="0">
            <a:picLocks noGrp="1"/>
          </p:cNvPicPr>
          <p:nvPr>
            <p:ph type="body" idx="2"/>
          </p:nvPr>
        </p:nvPicPr>
        <p:blipFill rotWithShape="1">
          <a:blip r:embed="rId3">
            <a:alphaModFix/>
          </a:blip>
          <a:srcRect/>
          <a:stretch/>
        </p:blipFill>
        <p:spPr>
          <a:xfrm>
            <a:off x="5588839" y="1369219"/>
            <a:ext cx="2926511" cy="3263504"/>
          </a:xfrm>
          <a:prstGeom prst="rect">
            <a:avLst/>
          </a:prstGeom>
          <a:noFill/>
          <a:ln w="19050" cap="flat" cmpd="sng">
            <a:solidFill>
              <a:srgbClr val="000000"/>
            </a:solidFill>
            <a:prstDash val="solid"/>
            <a:round/>
            <a:headEnd type="none" w="sm" len="sm"/>
            <a:tailEnd type="none" w="sm" len="sm"/>
          </a:ln>
        </p:spPr>
      </p:pic>
      <p:cxnSp>
        <p:nvCxnSpPr>
          <p:cNvPr id="471" name="Google Shape;471;p71"/>
          <p:cNvCxnSpPr/>
          <p:nvPr/>
        </p:nvCxnSpPr>
        <p:spPr>
          <a:xfrm>
            <a:off x="6823710" y="2183130"/>
            <a:ext cx="560070" cy="0"/>
          </a:xfrm>
          <a:prstGeom prst="straightConnector1">
            <a:avLst/>
          </a:prstGeom>
          <a:noFill/>
          <a:ln w="63500" cap="flat" cmpd="sng">
            <a:solidFill>
              <a:srgbClr val="FF0000"/>
            </a:solidFill>
            <a:prstDash val="solid"/>
            <a:miter lim="800000"/>
            <a:headEnd type="none" w="sm" len="sm"/>
            <a:tailEnd type="none" w="sm" len="sm"/>
          </a:ln>
        </p:spPr>
      </p:cxnSp>
    </p:spTree>
    <p:extLst>
      <p:ext uri="{BB962C8B-B14F-4D97-AF65-F5344CB8AC3E}">
        <p14:creationId xmlns:p14="http://schemas.microsoft.com/office/powerpoint/2010/main" val="15490050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2"/>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b="1"/>
              <a:t>How to conduct user testing?</a:t>
            </a:r>
            <a:endParaRPr b="1"/>
          </a:p>
        </p:txBody>
      </p:sp>
      <p:sp>
        <p:nvSpPr>
          <p:cNvPr id="477" name="Google Shape;477;p72"/>
          <p:cNvSpPr txBox="1">
            <a:spLocks noGrp="1"/>
          </p:cNvSpPr>
          <p:nvPr>
            <p:ph type="body" idx="1"/>
          </p:nvPr>
        </p:nvSpPr>
        <p:spPr>
          <a:xfrm>
            <a:off x="628650" y="1369219"/>
            <a:ext cx="4960189" cy="3263504"/>
          </a:xfrm>
          <a:prstGeom prst="rect">
            <a:avLst/>
          </a:prstGeom>
          <a:noFill/>
          <a:ln>
            <a:noFill/>
          </a:ln>
        </p:spPr>
        <p:txBody>
          <a:bodyPr spcFirstLastPara="1" wrap="square" lIns="68569" tIns="34275" rIns="68569" bIns="34275" anchor="t" anchorCtr="0">
            <a:noAutofit/>
          </a:bodyPr>
          <a:lstStyle/>
          <a:p>
            <a:pPr marL="0" indent="0">
              <a:spcBef>
                <a:spcPts val="0"/>
              </a:spcBef>
              <a:buSzPts val="2800"/>
              <a:buNone/>
            </a:pPr>
            <a:r>
              <a:rPr lang="en-US"/>
              <a:t>Facilitator </a:t>
            </a:r>
            <a:r>
              <a:rPr lang="en-US" b="1"/>
              <a:t>observes</a:t>
            </a:r>
            <a:r>
              <a:rPr lang="en-US"/>
              <a:t> the participant during the test. </a:t>
            </a:r>
            <a:endParaRPr/>
          </a:p>
          <a:p>
            <a:pPr marL="0" indent="0">
              <a:spcBef>
                <a:spcPts val="0"/>
              </a:spcBef>
              <a:buSzPts val="2800"/>
              <a:buNone/>
            </a:pPr>
            <a:endParaRPr/>
          </a:p>
          <a:p>
            <a:pPr marL="0" indent="0">
              <a:spcBef>
                <a:spcPts val="0"/>
              </a:spcBef>
              <a:buSzPts val="2800"/>
              <a:buNone/>
            </a:pPr>
            <a:r>
              <a:rPr lang="en-US"/>
              <a:t>You may:</a:t>
            </a:r>
            <a:endParaRPr/>
          </a:p>
          <a:p>
            <a:pPr indent="-219075">
              <a:buSzPts val="1000"/>
            </a:pPr>
            <a:r>
              <a:rPr lang="en-US" sz="1500" b="1"/>
              <a:t>Record the time</a:t>
            </a:r>
            <a:r>
              <a:rPr lang="en-US" sz="1500"/>
              <a:t> it takes for the participant to complete a certain task.</a:t>
            </a:r>
            <a:endParaRPr sz="1500"/>
          </a:p>
          <a:p>
            <a:pPr indent="-219075">
              <a:spcBef>
                <a:spcPts val="0"/>
              </a:spcBef>
              <a:buSzPts val="1000"/>
            </a:pPr>
            <a:r>
              <a:rPr lang="en-US" sz="1500" b="1"/>
              <a:t>Record </a:t>
            </a:r>
            <a:r>
              <a:rPr lang="en-US" sz="1500"/>
              <a:t>whether the participant is able to </a:t>
            </a:r>
            <a:r>
              <a:rPr lang="en-US" sz="1500" b="1"/>
              <a:t>complete a task or not complete a task</a:t>
            </a:r>
            <a:r>
              <a:rPr lang="en-US" sz="1500"/>
              <a:t>, as well as if they struggle at times. </a:t>
            </a:r>
            <a:endParaRPr sz="1500"/>
          </a:p>
          <a:p>
            <a:pPr indent="-219075">
              <a:spcBef>
                <a:spcPts val="0"/>
              </a:spcBef>
              <a:buSzPts val="1000"/>
            </a:pPr>
            <a:r>
              <a:rPr lang="en-US" sz="1500" b="1"/>
              <a:t>Record interesting quotes</a:t>
            </a:r>
            <a:r>
              <a:rPr lang="en-US" sz="1500"/>
              <a:t> from the participant (e.g., expressing satisfaction, frustration, suggestion)</a:t>
            </a:r>
            <a:endParaRPr sz="1500"/>
          </a:p>
          <a:p>
            <a:pPr indent="-219075">
              <a:spcBef>
                <a:spcPts val="0"/>
              </a:spcBef>
              <a:buSzPts val="1000"/>
            </a:pPr>
            <a:r>
              <a:rPr lang="en-US" sz="1500" b="1"/>
              <a:t>Record nonverbal cues</a:t>
            </a:r>
            <a:r>
              <a:rPr lang="en-US" sz="1500"/>
              <a:t> (e.g., facial expression, body language)</a:t>
            </a:r>
            <a:endParaRPr sz="1500"/>
          </a:p>
        </p:txBody>
      </p:sp>
      <p:pic>
        <p:nvPicPr>
          <p:cNvPr id="478" name="Google Shape;478;p72"/>
          <p:cNvPicPr preferRelativeResize="0">
            <a:picLocks noGrp="1"/>
          </p:cNvPicPr>
          <p:nvPr>
            <p:ph type="body" idx="2"/>
          </p:nvPr>
        </p:nvPicPr>
        <p:blipFill rotWithShape="1">
          <a:blip r:embed="rId3">
            <a:alphaModFix/>
          </a:blip>
          <a:srcRect/>
          <a:stretch/>
        </p:blipFill>
        <p:spPr>
          <a:xfrm>
            <a:off x="5588839" y="1369219"/>
            <a:ext cx="2926511" cy="3263504"/>
          </a:xfrm>
          <a:prstGeom prst="rect">
            <a:avLst/>
          </a:prstGeom>
          <a:noFill/>
          <a:ln w="19050" cap="flat" cmpd="sng">
            <a:solidFill>
              <a:srgbClr val="000000"/>
            </a:solidFill>
            <a:prstDash val="solid"/>
            <a:round/>
            <a:headEnd type="none" w="sm" len="sm"/>
            <a:tailEnd type="none" w="sm" len="sm"/>
          </a:ln>
        </p:spPr>
      </p:pic>
      <p:cxnSp>
        <p:nvCxnSpPr>
          <p:cNvPr id="479" name="Google Shape;479;p72"/>
          <p:cNvCxnSpPr/>
          <p:nvPr/>
        </p:nvCxnSpPr>
        <p:spPr>
          <a:xfrm>
            <a:off x="6823710" y="2183130"/>
            <a:ext cx="560070" cy="0"/>
          </a:xfrm>
          <a:prstGeom prst="straightConnector1">
            <a:avLst/>
          </a:prstGeom>
          <a:noFill/>
          <a:ln w="63500" cap="flat" cmpd="sng">
            <a:solidFill>
              <a:srgbClr val="FF0000"/>
            </a:solidFill>
            <a:prstDash val="solid"/>
            <a:miter lim="800000"/>
            <a:headEnd type="none" w="sm" len="sm"/>
            <a:tailEnd type="none" w="sm" len="sm"/>
          </a:ln>
        </p:spPr>
      </p:cxnSp>
    </p:spTree>
    <p:extLst>
      <p:ext uri="{BB962C8B-B14F-4D97-AF65-F5344CB8AC3E}">
        <p14:creationId xmlns:p14="http://schemas.microsoft.com/office/powerpoint/2010/main" val="21500148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3"/>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Autofit/>
          </a:bodyPr>
          <a:lstStyle/>
          <a:p>
            <a:pPr>
              <a:buSzPts val="4400"/>
            </a:pPr>
            <a:r>
              <a:rPr lang="en-US" b="1"/>
              <a:t>How to conduct user testing?</a:t>
            </a:r>
            <a:endParaRPr b="1"/>
          </a:p>
        </p:txBody>
      </p:sp>
      <p:sp>
        <p:nvSpPr>
          <p:cNvPr id="485" name="Google Shape;485;p73"/>
          <p:cNvSpPr txBox="1">
            <a:spLocks noGrp="1"/>
          </p:cNvSpPr>
          <p:nvPr>
            <p:ph type="body" idx="1"/>
          </p:nvPr>
        </p:nvSpPr>
        <p:spPr>
          <a:xfrm>
            <a:off x="628650" y="1369219"/>
            <a:ext cx="4960189" cy="3263504"/>
          </a:xfrm>
          <a:prstGeom prst="rect">
            <a:avLst/>
          </a:prstGeom>
          <a:noFill/>
          <a:ln>
            <a:noFill/>
          </a:ln>
        </p:spPr>
        <p:txBody>
          <a:bodyPr spcFirstLastPara="1" wrap="square" lIns="68569" tIns="34275" rIns="68569" bIns="34275" anchor="t" anchorCtr="0">
            <a:noAutofit/>
          </a:bodyPr>
          <a:lstStyle/>
          <a:p>
            <a:pPr marL="0" indent="0">
              <a:spcBef>
                <a:spcPts val="0"/>
              </a:spcBef>
              <a:buSzPts val="3294"/>
              <a:buNone/>
            </a:pPr>
            <a:r>
              <a:rPr lang="en-US"/>
              <a:t>Facilitator </a:t>
            </a:r>
            <a:r>
              <a:rPr lang="en-US" b="1"/>
              <a:t>observes</a:t>
            </a:r>
            <a:r>
              <a:rPr lang="en-US"/>
              <a:t> the participant during the test. </a:t>
            </a:r>
            <a:endParaRPr/>
          </a:p>
          <a:p>
            <a:pPr marL="0" indent="0">
              <a:spcBef>
                <a:spcPts val="0"/>
              </a:spcBef>
              <a:buSzPts val="3294"/>
              <a:buNone/>
            </a:pPr>
            <a:endParaRPr/>
          </a:p>
          <a:p>
            <a:pPr marL="0" indent="0">
              <a:spcBef>
                <a:spcPts val="0"/>
              </a:spcBef>
              <a:buSzPts val="3294"/>
              <a:buNone/>
            </a:pPr>
            <a:r>
              <a:rPr lang="en-US"/>
              <a:t>You may:</a:t>
            </a:r>
            <a:endParaRPr/>
          </a:p>
          <a:p>
            <a:pPr indent="-238125">
              <a:buSzPts val="1400"/>
            </a:pPr>
            <a:r>
              <a:rPr lang="en-US" sz="1800" b="1"/>
              <a:t>Videotape/Screenrecord the session</a:t>
            </a:r>
            <a:endParaRPr sz="1800"/>
          </a:p>
          <a:p>
            <a:pPr indent="-285750">
              <a:spcBef>
                <a:spcPts val="0"/>
              </a:spcBef>
              <a:buSzPts val="2400"/>
            </a:pPr>
            <a:r>
              <a:rPr lang="en-US" sz="1800"/>
              <a:t>Audio-record the session</a:t>
            </a:r>
            <a:endParaRPr sz="1800"/>
          </a:p>
          <a:p>
            <a:pPr indent="-285750">
              <a:spcBef>
                <a:spcPts val="0"/>
              </a:spcBef>
              <a:buSzPts val="2400"/>
            </a:pPr>
            <a:r>
              <a:rPr lang="en-US" sz="1800"/>
              <a:t>maintain confidentiality and anonymity </a:t>
            </a:r>
            <a:endParaRPr sz="1800"/>
          </a:p>
        </p:txBody>
      </p:sp>
      <p:pic>
        <p:nvPicPr>
          <p:cNvPr id="486" name="Google Shape;486;p73"/>
          <p:cNvPicPr preferRelativeResize="0">
            <a:picLocks noGrp="1"/>
          </p:cNvPicPr>
          <p:nvPr>
            <p:ph type="body" idx="2"/>
          </p:nvPr>
        </p:nvPicPr>
        <p:blipFill rotWithShape="1">
          <a:blip r:embed="rId3">
            <a:alphaModFix/>
          </a:blip>
          <a:srcRect/>
          <a:stretch/>
        </p:blipFill>
        <p:spPr>
          <a:xfrm>
            <a:off x="5588839" y="1369219"/>
            <a:ext cx="2926511" cy="3263504"/>
          </a:xfrm>
          <a:prstGeom prst="rect">
            <a:avLst/>
          </a:prstGeom>
          <a:noFill/>
          <a:ln w="19050" cap="flat" cmpd="sng">
            <a:solidFill>
              <a:srgbClr val="000000"/>
            </a:solidFill>
            <a:prstDash val="solid"/>
            <a:round/>
            <a:headEnd type="none" w="sm" len="sm"/>
            <a:tailEnd type="none" w="sm" len="sm"/>
          </a:ln>
        </p:spPr>
      </p:pic>
      <p:cxnSp>
        <p:nvCxnSpPr>
          <p:cNvPr id="487" name="Google Shape;487;p73"/>
          <p:cNvCxnSpPr/>
          <p:nvPr/>
        </p:nvCxnSpPr>
        <p:spPr>
          <a:xfrm>
            <a:off x="6823710" y="2183130"/>
            <a:ext cx="560070" cy="0"/>
          </a:xfrm>
          <a:prstGeom prst="straightConnector1">
            <a:avLst/>
          </a:prstGeom>
          <a:noFill/>
          <a:ln w="63500" cap="flat" cmpd="sng">
            <a:solidFill>
              <a:srgbClr val="FF0000"/>
            </a:solidFill>
            <a:prstDash val="solid"/>
            <a:miter lim="800000"/>
            <a:headEnd type="none" w="sm" len="sm"/>
            <a:tailEnd type="none" w="sm" len="sm"/>
          </a:ln>
        </p:spPr>
      </p:cxnSp>
      <p:sp>
        <p:nvSpPr>
          <p:cNvPr id="488" name="Google Shape;488;p73">
            <a:hlinkClick r:id="rId4"/>
          </p:cNvPr>
          <p:cNvSpPr/>
          <p:nvPr/>
        </p:nvSpPr>
        <p:spPr>
          <a:xfrm>
            <a:off x="5735241" y="-108347"/>
            <a:ext cx="228600" cy="228601"/>
          </a:xfrm>
          <a:prstGeom prst="rect">
            <a:avLst/>
          </a:prstGeom>
          <a:noFill/>
          <a:ln>
            <a:noFill/>
          </a:ln>
        </p:spPr>
        <p:txBody>
          <a:bodyPr spcFirstLastPara="1" wrap="square" lIns="68569" tIns="34275" rIns="68569" bIns="34275" anchor="t" anchorCtr="0">
            <a:noAutofit/>
          </a:bodyPr>
          <a:lstStyle/>
          <a:p>
            <a:endParaRPr sz="1100"/>
          </a:p>
        </p:txBody>
      </p:sp>
    </p:spTree>
    <p:extLst>
      <p:ext uri="{BB962C8B-B14F-4D97-AF65-F5344CB8AC3E}">
        <p14:creationId xmlns:p14="http://schemas.microsoft.com/office/powerpoint/2010/main" val="25309028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4"/>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b="1"/>
              <a:t>How to conduct user testing?</a:t>
            </a:r>
            <a:endParaRPr b="1"/>
          </a:p>
        </p:txBody>
      </p:sp>
      <p:sp>
        <p:nvSpPr>
          <p:cNvPr id="494" name="Google Shape;494;p74"/>
          <p:cNvSpPr txBox="1">
            <a:spLocks noGrp="1"/>
          </p:cNvSpPr>
          <p:nvPr>
            <p:ph type="body" idx="1"/>
          </p:nvPr>
        </p:nvSpPr>
        <p:spPr>
          <a:xfrm>
            <a:off x="628650" y="1369219"/>
            <a:ext cx="4960189" cy="3263504"/>
          </a:xfrm>
          <a:prstGeom prst="rect">
            <a:avLst/>
          </a:prstGeom>
          <a:noFill/>
          <a:ln>
            <a:noFill/>
          </a:ln>
        </p:spPr>
        <p:txBody>
          <a:bodyPr spcFirstLastPara="1" wrap="square" lIns="68569" tIns="34275" rIns="68569" bIns="34275" anchor="t" anchorCtr="0">
            <a:noAutofit/>
          </a:bodyPr>
          <a:lstStyle/>
          <a:p>
            <a:pPr marL="0" indent="0">
              <a:spcBef>
                <a:spcPts val="0"/>
              </a:spcBef>
              <a:buSzPts val="2800"/>
              <a:buNone/>
            </a:pPr>
            <a:r>
              <a:rPr lang="en-US" dirty="0"/>
              <a:t>Participant </a:t>
            </a:r>
            <a:r>
              <a:rPr lang="en-US" b="1" dirty="0"/>
              <a:t>performs</a:t>
            </a:r>
            <a:r>
              <a:rPr lang="en-US" dirty="0"/>
              <a:t> task. </a:t>
            </a:r>
            <a:endParaRPr dirty="0"/>
          </a:p>
          <a:p>
            <a:pPr marL="0" indent="0">
              <a:spcBef>
                <a:spcPts val="0"/>
              </a:spcBef>
              <a:buSzPts val="2800"/>
              <a:buNone/>
            </a:pPr>
            <a:endParaRPr dirty="0"/>
          </a:p>
          <a:p>
            <a:pPr marL="0" indent="0">
              <a:spcBef>
                <a:spcPts val="0"/>
              </a:spcBef>
              <a:buSzPts val="2800"/>
              <a:buNone/>
            </a:pPr>
            <a:r>
              <a:rPr lang="en-US" dirty="0"/>
              <a:t>Focus on:</a:t>
            </a:r>
            <a:endParaRPr dirty="0"/>
          </a:p>
          <a:p>
            <a:pPr indent="-266700">
              <a:lnSpc>
                <a:spcPct val="115000"/>
              </a:lnSpc>
              <a:buSzPts val="2000"/>
            </a:pPr>
            <a:r>
              <a:rPr lang="en-US" sz="1500" dirty="0"/>
              <a:t>Realistic users</a:t>
            </a:r>
            <a:endParaRPr sz="1500" dirty="0"/>
          </a:p>
          <a:p>
            <a:pPr indent="-266700">
              <a:lnSpc>
                <a:spcPct val="115000"/>
              </a:lnSpc>
              <a:spcBef>
                <a:spcPts val="0"/>
              </a:spcBef>
              <a:buSzPts val="2000"/>
            </a:pPr>
            <a:r>
              <a:rPr lang="en-US" sz="1500" dirty="0"/>
              <a:t>In a controlled environment</a:t>
            </a:r>
            <a:endParaRPr sz="1500" dirty="0"/>
          </a:p>
          <a:p>
            <a:pPr indent="-266700">
              <a:lnSpc>
                <a:spcPct val="115000"/>
              </a:lnSpc>
              <a:spcBef>
                <a:spcPts val="0"/>
              </a:spcBef>
              <a:buSzPts val="2000"/>
            </a:pPr>
            <a:r>
              <a:rPr lang="en-US" sz="1500" dirty="0"/>
              <a:t>Feel at ease</a:t>
            </a:r>
            <a:endParaRPr sz="1500" dirty="0"/>
          </a:p>
          <a:p>
            <a:pPr indent="-266700">
              <a:lnSpc>
                <a:spcPct val="115000"/>
              </a:lnSpc>
              <a:spcBef>
                <a:spcPts val="0"/>
              </a:spcBef>
              <a:buSzPts val="2000"/>
            </a:pPr>
            <a:r>
              <a:rPr lang="en-US" sz="1500" dirty="0"/>
              <a:t>Think aloud</a:t>
            </a:r>
            <a:endParaRPr sz="1500" dirty="0"/>
          </a:p>
          <a:p>
            <a:pPr marL="0" indent="0">
              <a:lnSpc>
                <a:spcPct val="115000"/>
              </a:lnSpc>
              <a:buNone/>
            </a:pPr>
            <a:r>
              <a:rPr lang="en-US" sz="1800" b="1" dirty="0"/>
              <a:t>If they are stuck</a:t>
            </a:r>
            <a:r>
              <a:rPr lang="en-US" sz="1800" dirty="0"/>
              <a:t>, wait and be quiet. If they can’t figure it out, </a:t>
            </a:r>
            <a:r>
              <a:rPr lang="en-US" sz="1800" b="1" dirty="0"/>
              <a:t>let them explain you why</a:t>
            </a:r>
            <a:r>
              <a:rPr lang="en-US" sz="1800" dirty="0"/>
              <a:t>. Eventually, you may move to the next task, but </a:t>
            </a:r>
            <a:r>
              <a:rPr lang="en-US" sz="1800" b="1" dirty="0"/>
              <a:t>give the </a:t>
            </a:r>
            <a:r>
              <a:rPr lang="en-US" sz="1800" b="1" strike="sngStrike" dirty="0">
                <a:solidFill>
                  <a:srgbClr val="FF0000"/>
                </a:solidFill>
              </a:rPr>
              <a:t>participant</a:t>
            </a:r>
            <a:r>
              <a:rPr lang="en-US" sz="1800" b="1" strike="sngStrike" dirty="0"/>
              <a:t> </a:t>
            </a:r>
            <a:r>
              <a:rPr lang="en-US" sz="1800" b="1" dirty="0"/>
              <a:t>design a chance to fail</a:t>
            </a:r>
            <a:r>
              <a:rPr lang="en-US" sz="1800" dirty="0"/>
              <a:t>.</a:t>
            </a:r>
            <a:endParaRPr sz="1800" dirty="0"/>
          </a:p>
          <a:p>
            <a:pPr marL="171450" indent="-38100">
              <a:buSzPts val="2800"/>
              <a:buNone/>
            </a:pPr>
            <a:endParaRPr dirty="0"/>
          </a:p>
          <a:p>
            <a:pPr marL="171450" indent="-38100">
              <a:buSzPts val="2800"/>
              <a:buNone/>
            </a:pPr>
            <a:endParaRPr dirty="0"/>
          </a:p>
        </p:txBody>
      </p:sp>
      <p:pic>
        <p:nvPicPr>
          <p:cNvPr id="495" name="Google Shape;495;p74"/>
          <p:cNvPicPr preferRelativeResize="0">
            <a:picLocks noGrp="1"/>
          </p:cNvPicPr>
          <p:nvPr>
            <p:ph type="body" idx="2"/>
          </p:nvPr>
        </p:nvPicPr>
        <p:blipFill rotWithShape="1">
          <a:blip r:embed="rId3">
            <a:alphaModFix/>
          </a:blip>
          <a:srcRect/>
          <a:stretch/>
        </p:blipFill>
        <p:spPr>
          <a:xfrm>
            <a:off x="5588839" y="1369219"/>
            <a:ext cx="2926511" cy="3263504"/>
          </a:xfrm>
          <a:prstGeom prst="rect">
            <a:avLst/>
          </a:prstGeom>
          <a:noFill/>
          <a:ln w="19050" cap="flat" cmpd="sng">
            <a:solidFill>
              <a:srgbClr val="000000"/>
            </a:solidFill>
            <a:prstDash val="solid"/>
            <a:round/>
            <a:headEnd type="none" w="sm" len="sm"/>
            <a:tailEnd type="none" w="sm" len="sm"/>
          </a:ln>
        </p:spPr>
      </p:pic>
      <p:cxnSp>
        <p:nvCxnSpPr>
          <p:cNvPr id="496" name="Google Shape;496;p74"/>
          <p:cNvCxnSpPr/>
          <p:nvPr/>
        </p:nvCxnSpPr>
        <p:spPr>
          <a:xfrm>
            <a:off x="7749540" y="3737610"/>
            <a:ext cx="560070" cy="0"/>
          </a:xfrm>
          <a:prstGeom prst="straightConnector1">
            <a:avLst/>
          </a:prstGeom>
          <a:noFill/>
          <a:ln w="63500" cap="flat" cmpd="sng">
            <a:solidFill>
              <a:srgbClr val="FF0000"/>
            </a:solidFill>
            <a:prstDash val="solid"/>
            <a:miter lim="800000"/>
            <a:headEnd type="none" w="sm" len="sm"/>
            <a:tailEnd type="none" w="sm" len="sm"/>
          </a:ln>
        </p:spPr>
      </p:cxnSp>
    </p:spTree>
    <p:extLst>
      <p:ext uri="{BB962C8B-B14F-4D97-AF65-F5344CB8AC3E}">
        <p14:creationId xmlns:p14="http://schemas.microsoft.com/office/powerpoint/2010/main" val="3001218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5"/>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b="1"/>
              <a:t>How to conduct user testing?</a:t>
            </a:r>
            <a:endParaRPr b="1"/>
          </a:p>
        </p:txBody>
      </p:sp>
      <p:sp>
        <p:nvSpPr>
          <p:cNvPr id="502" name="Google Shape;502;p75"/>
          <p:cNvSpPr txBox="1">
            <a:spLocks noGrp="1"/>
          </p:cNvSpPr>
          <p:nvPr>
            <p:ph type="body" idx="1"/>
          </p:nvPr>
        </p:nvSpPr>
        <p:spPr>
          <a:xfrm>
            <a:off x="628650" y="1369219"/>
            <a:ext cx="4960189" cy="3263504"/>
          </a:xfrm>
          <a:prstGeom prst="rect">
            <a:avLst/>
          </a:prstGeom>
          <a:noFill/>
          <a:ln>
            <a:noFill/>
          </a:ln>
        </p:spPr>
        <p:txBody>
          <a:bodyPr spcFirstLastPara="1" wrap="square" lIns="68569" tIns="34275" rIns="68569" bIns="34275" anchor="t" anchorCtr="0">
            <a:normAutofit/>
          </a:bodyPr>
          <a:lstStyle/>
          <a:p>
            <a:pPr marL="0" indent="0">
              <a:spcBef>
                <a:spcPts val="0"/>
              </a:spcBef>
              <a:buSzPts val="2800"/>
              <a:buNone/>
            </a:pPr>
            <a:r>
              <a:rPr lang="en-US"/>
              <a:t>Facilitator often </a:t>
            </a:r>
            <a:r>
              <a:rPr lang="en-US" b="1"/>
              <a:t>interviews</a:t>
            </a:r>
            <a:r>
              <a:rPr lang="en-US"/>
              <a:t> the participant after the test (follow-up questions). </a:t>
            </a:r>
            <a:endParaRPr/>
          </a:p>
          <a:p>
            <a:pPr marL="0" indent="0">
              <a:spcBef>
                <a:spcPts val="0"/>
              </a:spcBef>
              <a:buSzPts val="2800"/>
              <a:buNone/>
            </a:pPr>
            <a:endParaRPr/>
          </a:p>
          <a:p>
            <a:pPr indent="-266700">
              <a:lnSpc>
                <a:spcPct val="115000"/>
              </a:lnSpc>
              <a:spcBef>
                <a:spcPts val="0"/>
              </a:spcBef>
              <a:buSzPts val="2000"/>
            </a:pPr>
            <a:r>
              <a:rPr lang="en-US" sz="1500"/>
              <a:t>What was your first impression?</a:t>
            </a:r>
            <a:endParaRPr sz="1500"/>
          </a:p>
          <a:p>
            <a:pPr indent="-266700">
              <a:lnSpc>
                <a:spcPct val="115000"/>
              </a:lnSpc>
              <a:spcBef>
                <a:spcPts val="0"/>
              </a:spcBef>
              <a:buSzPts val="2000"/>
            </a:pPr>
            <a:r>
              <a:rPr lang="en-US" sz="1500"/>
              <a:t>Was there anything you liked?</a:t>
            </a:r>
            <a:endParaRPr sz="1500"/>
          </a:p>
          <a:p>
            <a:pPr indent="-266700">
              <a:lnSpc>
                <a:spcPct val="115000"/>
              </a:lnSpc>
              <a:spcBef>
                <a:spcPts val="0"/>
              </a:spcBef>
              <a:buSzPts val="2000"/>
            </a:pPr>
            <a:r>
              <a:rPr lang="en-US" sz="1500"/>
              <a:t>Was there anything you did not like? </a:t>
            </a:r>
            <a:endParaRPr sz="1500"/>
          </a:p>
          <a:p>
            <a:pPr indent="-266700">
              <a:lnSpc>
                <a:spcPct val="115000"/>
              </a:lnSpc>
              <a:spcBef>
                <a:spcPts val="0"/>
              </a:spcBef>
              <a:buSzPts val="2000"/>
            </a:pPr>
            <a:r>
              <a:rPr lang="en-US" sz="1500"/>
              <a:t>If there would be one thing you could change, what would it be? </a:t>
            </a:r>
            <a:endParaRPr sz="1500"/>
          </a:p>
        </p:txBody>
      </p:sp>
      <p:pic>
        <p:nvPicPr>
          <p:cNvPr id="503" name="Google Shape;503;p75"/>
          <p:cNvPicPr preferRelativeResize="0">
            <a:picLocks noGrp="1"/>
          </p:cNvPicPr>
          <p:nvPr>
            <p:ph type="body" idx="2"/>
          </p:nvPr>
        </p:nvPicPr>
        <p:blipFill rotWithShape="1">
          <a:blip r:embed="rId3">
            <a:alphaModFix/>
          </a:blip>
          <a:srcRect/>
          <a:stretch/>
        </p:blipFill>
        <p:spPr>
          <a:xfrm>
            <a:off x="5588839" y="1369219"/>
            <a:ext cx="2926511" cy="3263504"/>
          </a:xfrm>
          <a:prstGeom prst="rect">
            <a:avLst/>
          </a:prstGeom>
          <a:noFill/>
          <a:ln w="19050" cap="flat" cmpd="sng">
            <a:solidFill>
              <a:srgbClr val="000000"/>
            </a:solidFill>
            <a:prstDash val="solid"/>
            <a:round/>
            <a:headEnd type="none" w="sm" len="sm"/>
            <a:tailEnd type="none" w="sm" len="sm"/>
          </a:ln>
        </p:spPr>
      </p:pic>
      <p:cxnSp>
        <p:nvCxnSpPr>
          <p:cNvPr id="504" name="Google Shape;504;p75"/>
          <p:cNvCxnSpPr/>
          <p:nvPr/>
        </p:nvCxnSpPr>
        <p:spPr>
          <a:xfrm>
            <a:off x="6823710" y="2491740"/>
            <a:ext cx="560070" cy="0"/>
          </a:xfrm>
          <a:prstGeom prst="straightConnector1">
            <a:avLst/>
          </a:prstGeom>
          <a:noFill/>
          <a:ln w="63500" cap="flat" cmpd="sng">
            <a:solidFill>
              <a:srgbClr val="FF0000"/>
            </a:solidFill>
            <a:prstDash val="solid"/>
            <a:miter lim="800000"/>
            <a:headEnd type="none" w="sm" len="sm"/>
            <a:tailEnd type="none" w="sm" len="sm"/>
          </a:ln>
        </p:spPr>
      </p:cxnSp>
    </p:spTree>
    <p:extLst>
      <p:ext uri="{BB962C8B-B14F-4D97-AF65-F5344CB8AC3E}">
        <p14:creationId xmlns:p14="http://schemas.microsoft.com/office/powerpoint/2010/main" val="41160444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6"/>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pPr>
              <a:buSzPts val="4400"/>
            </a:pPr>
            <a:r>
              <a:rPr lang="en-US" b="1"/>
              <a:t>User Study Protocol Drafts </a:t>
            </a:r>
            <a:endParaRPr b="1"/>
          </a:p>
          <a:p>
            <a:pPr>
              <a:buSzPts val="4400"/>
            </a:pPr>
            <a:r>
              <a:rPr lang="en-US" sz="1500"/>
              <a:t>Examples</a:t>
            </a:r>
            <a:endParaRPr sz="1500"/>
          </a:p>
        </p:txBody>
      </p:sp>
      <p:sp>
        <p:nvSpPr>
          <p:cNvPr id="511" name="Google Shape;511;p76"/>
          <p:cNvSpPr txBox="1">
            <a:spLocks noGrp="1"/>
          </p:cNvSpPr>
          <p:nvPr>
            <p:ph type="body" idx="1"/>
          </p:nvPr>
        </p:nvSpPr>
        <p:spPr>
          <a:xfrm>
            <a:off x="914400" y="1369219"/>
            <a:ext cx="3269475" cy="1544625"/>
          </a:xfrm>
          <a:prstGeom prst="rect">
            <a:avLst/>
          </a:prstGeom>
          <a:noFill/>
          <a:ln>
            <a:noFill/>
          </a:ln>
        </p:spPr>
        <p:txBody>
          <a:bodyPr spcFirstLastPara="1" wrap="square" lIns="68569" tIns="34275" rIns="68569" bIns="34275" anchor="t" anchorCtr="0">
            <a:noAutofit/>
          </a:bodyPr>
          <a:lstStyle/>
          <a:p>
            <a:pPr marL="0" indent="0">
              <a:lnSpc>
                <a:spcPct val="115000"/>
              </a:lnSpc>
              <a:buNone/>
            </a:pPr>
            <a:r>
              <a:rPr lang="en-US" sz="1500" b="1"/>
              <a:t>Good:</a:t>
            </a:r>
            <a:endParaRPr sz="1500" b="1"/>
          </a:p>
          <a:p>
            <a:pPr indent="-266700">
              <a:lnSpc>
                <a:spcPct val="115000"/>
              </a:lnSpc>
              <a:buSzPts val="2000"/>
            </a:pPr>
            <a:r>
              <a:rPr lang="en-US" sz="1500">
                <a:highlight>
                  <a:srgbClr val="D9EAD3"/>
                </a:highlight>
              </a:rPr>
              <a:t>Introduction (yourself and project)</a:t>
            </a:r>
            <a:endParaRPr sz="1500">
              <a:highlight>
                <a:srgbClr val="D9EAD3"/>
              </a:highlight>
            </a:endParaRPr>
          </a:p>
          <a:p>
            <a:pPr indent="-266700">
              <a:lnSpc>
                <a:spcPct val="115000"/>
              </a:lnSpc>
              <a:spcBef>
                <a:spcPts val="0"/>
              </a:spcBef>
              <a:buSzPts val="2000"/>
            </a:pPr>
            <a:r>
              <a:rPr lang="en-US" sz="1500">
                <a:highlight>
                  <a:srgbClr val="FFF2CC"/>
                </a:highlight>
              </a:rPr>
              <a:t>Introduction to Scenario and Task</a:t>
            </a:r>
            <a:endParaRPr sz="1500">
              <a:highlight>
                <a:srgbClr val="FFF2CC"/>
              </a:highlight>
            </a:endParaRPr>
          </a:p>
          <a:p>
            <a:pPr marL="0" indent="0">
              <a:buSzPts val="2800"/>
              <a:buNone/>
            </a:pPr>
            <a:endParaRPr/>
          </a:p>
          <a:p>
            <a:pPr marL="0" indent="0">
              <a:buSzPts val="2800"/>
              <a:buNone/>
            </a:pPr>
            <a:endParaRPr/>
          </a:p>
        </p:txBody>
      </p:sp>
      <p:pic>
        <p:nvPicPr>
          <p:cNvPr id="512" name="Google Shape;512;p76"/>
          <p:cNvPicPr preferRelativeResize="0"/>
          <p:nvPr/>
        </p:nvPicPr>
        <p:blipFill>
          <a:blip r:embed="rId3">
            <a:alphaModFix/>
          </a:blip>
          <a:stretch>
            <a:fillRect/>
          </a:stretch>
        </p:blipFill>
        <p:spPr>
          <a:xfrm>
            <a:off x="331041" y="2913843"/>
            <a:ext cx="8481917" cy="1544625"/>
          </a:xfrm>
          <a:prstGeom prst="rect">
            <a:avLst/>
          </a:prstGeom>
          <a:noFill/>
          <a:ln w="9525" cap="flat" cmpd="sng">
            <a:solidFill>
              <a:schemeClr val="dk2"/>
            </a:solidFill>
            <a:prstDash val="solid"/>
            <a:round/>
            <a:headEnd type="none" w="sm" len="sm"/>
            <a:tailEnd type="none" w="sm" len="sm"/>
          </a:ln>
        </p:spPr>
      </p:pic>
      <p:sp>
        <p:nvSpPr>
          <p:cNvPr id="513" name="Google Shape;513;p76"/>
          <p:cNvSpPr txBox="1"/>
          <p:nvPr/>
        </p:nvSpPr>
        <p:spPr>
          <a:xfrm>
            <a:off x="5096025" y="1369219"/>
            <a:ext cx="3269475" cy="1797525"/>
          </a:xfrm>
          <a:prstGeom prst="rect">
            <a:avLst/>
          </a:prstGeom>
          <a:noFill/>
          <a:ln>
            <a:noFill/>
          </a:ln>
        </p:spPr>
        <p:txBody>
          <a:bodyPr spcFirstLastPara="1" wrap="square" lIns="68569" tIns="68569" rIns="68569" bIns="68569" anchor="t" anchorCtr="0">
            <a:normAutofit/>
          </a:bodyPr>
          <a:lstStyle/>
          <a:p>
            <a:pPr>
              <a:lnSpc>
                <a:spcPct val="115000"/>
              </a:lnSpc>
              <a:spcBef>
                <a:spcPts val="750"/>
              </a:spcBef>
            </a:pPr>
            <a:r>
              <a:rPr lang="en-US" sz="1500" b="1">
                <a:solidFill>
                  <a:schemeClr val="dk1"/>
                </a:solidFill>
                <a:latin typeface="Calibri"/>
                <a:ea typeface="Calibri"/>
                <a:cs typeface="Calibri"/>
                <a:sym typeface="Calibri"/>
              </a:rPr>
              <a:t>Missing:</a:t>
            </a:r>
            <a:endParaRPr sz="1500" b="1">
              <a:solidFill>
                <a:schemeClr val="dk1"/>
              </a:solidFill>
              <a:latin typeface="Calibri"/>
              <a:ea typeface="Calibri"/>
              <a:cs typeface="Calibri"/>
              <a:sym typeface="Calibri"/>
            </a:endParaRPr>
          </a:p>
          <a:p>
            <a:pPr marL="342900" indent="-266700">
              <a:lnSpc>
                <a:spcPct val="115000"/>
              </a:lnSpc>
              <a:spcBef>
                <a:spcPts val="750"/>
              </a:spcBef>
              <a:buClr>
                <a:schemeClr val="dk1"/>
              </a:buClr>
              <a:buSzPts val="2000"/>
              <a:buChar char="•"/>
            </a:pPr>
            <a:r>
              <a:rPr lang="en-US" sz="1500">
                <a:solidFill>
                  <a:schemeClr val="dk1"/>
                </a:solidFill>
                <a:latin typeface="Calibri"/>
                <a:ea typeface="Calibri"/>
                <a:cs typeface="Calibri"/>
                <a:sym typeface="Calibri"/>
              </a:rPr>
              <a:t>Opportunity for Questions</a:t>
            </a:r>
            <a:endParaRPr sz="1500">
              <a:solidFill>
                <a:schemeClr val="dk1"/>
              </a:solidFill>
              <a:latin typeface="Calibri"/>
              <a:ea typeface="Calibri"/>
              <a:cs typeface="Calibri"/>
              <a:sym typeface="Calibri"/>
            </a:endParaRPr>
          </a:p>
          <a:p>
            <a:pPr marL="342900" indent="-266700">
              <a:lnSpc>
                <a:spcPct val="115000"/>
              </a:lnSpc>
              <a:buClr>
                <a:schemeClr val="dk1"/>
              </a:buClr>
              <a:buSzPts val="2000"/>
              <a:buChar char="•"/>
            </a:pPr>
            <a:r>
              <a:rPr lang="en-US" sz="1500">
                <a:solidFill>
                  <a:schemeClr val="dk1"/>
                </a:solidFill>
                <a:latin typeface="Calibri"/>
                <a:ea typeface="Calibri"/>
                <a:cs typeface="Calibri"/>
                <a:sym typeface="Calibri"/>
              </a:rPr>
              <a:t>Informed Consent</a:t>
            </a:r>
            <a:endParaRPr sz="1500">
              <a:solidFill>
                <a:schemeClr val="dk1"/>
              </a:solidFill>
              <a:latin typeface="Calibri"/>
              <a:ea typeface="Calibri"/>
              <a:cs typeface="Calibri"/>
              <a:sym typeface="Calibri"/>
            </a:endParaRPr>
          </a:p>
          <a:p>
            <a:pPr marL="342900" indent="-266700">
              <a:lnSpc>
                <a:spcPct val="115000"/>
              </a:lnSpc>
              <a:buClr>
                <a:schemeClr val="dk1"/>
              </a:buClr>
              <a:buSzPts val="2000"/>
              <a:buChar char="•"/>
            </a:pPr>
            <a:r>
              <a:rPr lang="en-US" sz="1500">
                <a:solidFill>
                  <a:schemeClr val="dk1"/>
                </a:solidFill>
                <a:latin typeface="Calibri"/>
                <a:ea typeface="Calibri"/>
                <a:cs typeface="Calibri"/>
                <a:sym typeface="Calibri"/>
              </a:rPr>
              <a:t>Think out loud reminder</a:t>
            </a:r>
            <a:endParaRPr sz="1500">
              <a:solidFill>
                <a:schemeClr val="dk1"/>
              </a:solidFill>
              <a:latin typeface="Calibri"/>
              <a:ea typeface="Calibri"/>
              <a:cs typeface="Calibri"/>
              <a:sym typeface="Calibri"/>
            </a:endParaRPr>
          </a:p>
          <a:p>
            <a:pPr lvl="1">
              <a:lnSpc>
                <a:spcPct val="90000"/>
              </a:lnSpc>
              <a:spcBef>
                <a:spcPts val="375"/>
              </a:spcBef>
            </a:pPr>
            <a:endParaRPr sz="1800">
              <a:solidFill>
                <a:schemeClr val="dk1"/>
              </a:solidFill>
              <a:latin typeface="Calibri"/>
              <a:ea typeface="Calibri"/>
              <a:cs typeface="Calibri"/>
              <a:sym typeface="Calibri"/>
            </a:endParaRPr>
          </a:p>
          <a:p>
            <a:pPr>
              <a:lnSpc>
                <a:spcPct val="90000"/>
              </a:lnSpc>
              <a:spcBef>
                <a:spcPts val="750"/>
              </a:spcBef>
            </a:pPr>
            <a:endParaRPr sz="2100">
              <a:solidFill>
                <a:schemeClr val="dk1"/>
              </a:solidFill>
              <a:latin typeface="Calibri"/>
              <a:ea typeface="Calibri"/>
              <a:cs typeface="Calibri"/>
              <a:sym typeface="Calibri"/>
            </a:endParaRPr>
          </a:p>
        </p:txBody>
      </p:sp>
      <p:pic>
        <p:nvPicPr>
          <p:cNvPr id="514" name="Google Shape;514;p76"/>
          <p:cNvPicPr preferRelativeResize="0"/>
          <p:nvPr/>
        </p:nvPicPr>
        <p:blipFill rotWithShape="1">
          <a:blip r:embed="rId4">
            <a:alphaModFix/>
          </a:blip>
          <a:srcRect b="12785"/>
          <a:stretch/>
        </p:blipFill>
        <p:spPr>
          <a:xfrm>
            <a:off x="0" y="-171450"/>
            <a:ext cx="9144002" cy="5314950"/>
          </a:xfrm>
          <a:prstGeom prst="rect">
            <a:avLst/>
          </a:prstGeom>
          <a:noFill/>
          <a:ln>
            <a:noFill/>
          </a:ln>
        </p:spPr>
      </p:pic>
    </p:spTree>
    <p:extLst>
      <p:ext uri="{BB962C8B-B14F-4D97-AF65-F5344CB8AC3E}">
        <p14:creationId xmlns:p14="http://schemas.microsoft.com/office/powerpoint/2010/main" val="827163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7"/>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pPr>
              <a:buSzPts val="4400"/>
            </a:pPr>
            <a:r>
              <a:rPr lang="en-US" b="1"/>
              <a:t>How to conduct user testing?</a:t>
            </a:r>
            <a:endParaRPr b="1"/>
          </a:p>
        </p:txBody>
      </p:sp>
      <p:pic>
        <p:nvPicPr>
          <p:cNvPr id="520" name="Google Shape;520;p77" descr="This is the raw video footage from a &quot;think aloud&quot; prototype testing session I conducted. The video is a side-by-side showing the user on the right, and the screen contents they were looking at on the left." title="User Testing - Participant #3 Raw Footage">
            <a:hlinkClick r:id="rId3"/>
          </p:cNvPr>
          <p:cNvPicPr preferRelativeResize="0"/>
          <p:nvPr/>
        </p:nvPicPr>
        <p:blipFill>
          <a:blip r:embed="rId4">
            <a:alphaModFix/>
          </a:blip>
          <a:stretch>
            <a:fillRect/>
          </a:stretch>
        </p:blipFill>
        <p:spPr>
          <a:xfrm>
            <a:off x="1394588" y="1268119"/>
            <a:ext cx="6354825" cy="3574594"/>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62552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0"/>
                                        </p:tgtEl>
                                        <p:attrNameLst>
                                          <p:attrName>style.visibility</p:attrName>
                                        </p:attrNameLst>
                                      </p:cBhvr>
                                      <p:to>
                                        <p:strVal val="visible"/>
                                      </p:to>
                                    </p:set>
                                    <p:animEffect transition="in" filter="fade">
                                      <p:cBhvr>
                                        <p:cTn id="7" dur="1000"/>
                                        <p:tgtEl>
                                          <p:spTgt spid="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8"/>
          <p:cNvSpPr txBox="1">
            <a:spLocks noGrp="1"/>
          </p:cNvSpPr>
          <p:nvPr>
            <p:ph type="body" idx="1"/>
          </p:nvPr>
        </p:nvSpPr>
        <p:spPr>
          <a:xfrm>
            <a:off x="628650" y="1369219"/>
            <a:ext cx="4169025" cy="3263400"/>
          </a:xfrm>
          <a:prstGeom prst="rect">
            <a:avLst/>
          </a:prstGeom>
          <a:noFill/>
          <a:ln>
            <a:noFill/>
          </a:ln>
        </p:spPr>
        <p:txBody>
          <a:bodyPr spcFirstLastPara="1" wrap="square" lIns="68569" tIns="34275" rIns="68569" bIns="34275" anchor="t" anchorCtr="0">
            <a:noAutofit/>
          </a:bodyPr>
          <a:lstStyle/>
          <a:p>
            <a:pPr marL="0" indent="0">
              <a:spcBef>
                <a:spcPts val="0"/>
              </a:spcBef>
              <a:buNone/>
            </a:pPr>
            <a:endParaRPr sz="2000" b="1"/>
          </a:p>
          <a:p>
            <a:pPr indent="-300038">
              <a:buSzPts val="2700"/>
            </a:pPr>
            <a:r>
              <a:rPr lang="en-US" sz="2000"/>
              <a:t>Introduction ✅</a:t>
            </a:r>
            <a:endParaRPr sz="2000"/>
          </a:p>
          <a:p>
            <a:pPr indent="-300038">
              <a:spcBef>
                <a:spcPts val="0"/>
              </a:spcBef>
              <a:buSzPts val="2700"/>
            </a:pPr>
            <a:r>
              <a:rPr lang="en-US" sz="2000"/>
              <a:t>Consent ✅</a:t>
            </a:r>
            <a:endParaRPr sz="2000"/>
          </a:p>
          <a:p>
            <a:pPr indent="-300038">
              <a:spcBef>
                <a:spcPts val="0"/>
              </a:spcBef>
              <a:buSzPts val="2700"/>
            </a:pPr>
            <a:r>
              <a:rPr lang="en-US" sz="2000"/>
              <a:t>Video-recording ✅</a:t>
            </a:r>
            <a:endParaRPr sz="2000"/>
          </a:p>
          <a:p>
            <a:pPr indent="-300038">
              <a:spcBef>
                <a:spcPts val="0"/>
              </a:spcBef>
              <a:buSzPts val="2700"/>
            </a:pPr>
            <a:r>
              <a:rPr lang="en-US" sz="2000"/>
              <a:t>Scenario &amp; Task ✅</a:t>
            </a:r>
            <a:endParaRPr sz="2000"/>
          </a:p>
          <a:p>
            <a:pPr indent="-300038">
              <a:spcBef>
                <a:spcPts val="0"/>
              </a:spcBef>
              <a:buSzPts val="2700"/>
            </a:pPr>
            <a:r>
              <a:rPr lang="en-US" sz="2000"/>
              <a:t>Records the Screen and Participant ✅</a:t>
            </a:r>
            <a:endParaRPr sz="2000"/>
          </a:p>
          <a:p>
            <a:pPr indent="-300038">
              <a:spcBef>
                <a:spcPts val="0"/>
              </a:spcBef>
              <a:buSzPts val="2700"/>
            </a:pPr>
            <a:r>
              <a:rPr lang="en-US" sz="2000"/>
              <a:t>Think aloud ✅</a:t>
            </a:r>
            <a:endParaRPr sz="2000"/>
          </a:p>
          <a:p>
            <a:pPr indent="-300038">
              <a:spcBef>
                <a:spcPts val="0"/>
              </a:spcBef>
              <a:buSzPts val="2700"/>
            </a:pPr>
            <a:r>
              <a:rPr lang="en-US" sz="2000"/>
              <a:t>Reads out loud the scenario and task ✅</a:t>
            </a:r>
            <a:endParaRPr sz="2000"/>
          </a:p>
          <a:p>
            <a:pPr indent="-300038">
              <a:spcBef>
                <a:spcPts val="0"/>
              </a:spcBef>
              <a:buSzPts val="2700"/>
            </a:pPr>
            <a:r>
              <a:rPr lang="en-US" sz="2000"/>
              <a:t>Any Questions? ❌</a:t>
            </a:r>
            <a:endParaRPr sz="2000"/>
          </a:p>
          <a:p>
            <a:pPr indent="0">
              <a:buNone/>
            </a:pPr>
            <a:endParaRPr sz="2000"/>
          </a:p>
          <a:p>
            <a:pPr marL="0" indent="0">
              <a:buNone/>
            </a:pPr>
            <a:endParaRPr sz="2000"/>
          </a:p>
          <a:p>
            <a:pPr marL="0" indent="0">
              <a:buSzPts val="2800"/>
              <a:buNone/>
            </a:pPr>
            <a:endParaRPr sz="2000"/>
          </a:p>
          <a:p>
            <a:pPr marL="0" indent="0">
              <a:buSzPts val="2800"/>
              <a:buNone/>
            </a:pPr>
            <a:endParaRPr sz="2000"/>
          </a:p>
        </p:txBody>
      </p:sp>
      <p:sp>
        <p:nvSpPr>
          <p:cNvPr id="526" name="Google Shape;526;p78"/>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pPr>
              <a:buSzPts val="4400"/>
            </a:pPr>
            <a:r>
              <a:rPr lang="en-US" b="1"/>
              <a:t>How to conduct user testing?</a:t>
            </a:r>
            <a:endParaRPr b="1"/>
          </a:p>
        </p:txBody>
      </p:sp>
      <p:pic>
        <p:nvPicPr>
          <p:cNvPr id="527" name="Google Shape;527;p78" descr="This is the raw video footage from a &quot;think aloud&quot; prototype testing session I conducted. The video is a side-by-side showing the user on the right, and the screen contents they were looking at on the left." title="User Testing - Participant #3 Raw Footage">
            <a:hlinkClick r:id="rId3"/>
          </p:cNvPr>
          <p:cNvPicPr preferRelativeResize="0"/>
          <p:nvPr/>
        </p:nvPicPr>
        <p:blipFill>
          <a:blip r:embed="rId4">
            <a:alphaModFix/>
          </a:blip>
          <a:stretch>
            <a:fillRect/>
          </a:stretch>
        </p:blipFill>
        <p:spPr>
          <a:xfrm>
            <a:off x="5137237" y="2046019"/>
            <a:ext cx="4006763" cy="2253806"/>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347885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6"/>
          <p:cNvSpPr/>
          <p:nvPr/>
        </p:nvSpPr>
        <p:spPr>
          <a:xfrm>
            <a:off x="0" y="0"/>
            <a:ext cx="3044288" cy="5143500"/>
          </a:xfrm>
          <a:prstGeom prst="rect">
            <a:avLst/>
          </a:prstGeom>
          <a:solidFill>
            <a:srgbClr val="404040"/>
          </a:solidFill>
          <a:ln>
            <a:noFill/>
          </a:ln>
        </p:spPr>
        <p:txBody>
          <a:bodyPr spcFirstLastPara="1" wrap="square" lIns="68569" tIns="34275" rIns="68569" bIns="34275"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264" name="Google Shape;264;p46"/>
          <p:cNvSpPr txBox="1">
            <a:spLocks noGrp="1"/>
          </p:cNvSpPr>
          <p:nvPr>
            <p:ph type="title"/>
          </p:nvPr>
        </p:nvSpPr>
        <p:spPr>
          <a:xfrm>
            <a:off x="628650" y="1059366"/>
            <a:ext cx="2174392" cy="3272883"/>
          </a:xfrm>
          <a:prstGeom prst="rect">
            <a:avLst/>
          </a:prstGeom>
          <a:noFill/>
          <a:ln>
            <a:noFill/>
          </a:ln>
        </p:spPr>
        <p:txBody>
          <a:bodyPr spcFirstLastPara="1" wrap="square" lIns="68569" tIns="34275" rIns="68569" bIns="34275" anchor="t" anchorCtr="0">
            <a:normAutofit/>
          </a:bodyPr>
          <a:lstStyle/>
          <a:p>
            <a:pPr>
              <a:buClr>
                <a:srgbClr val="FFFFFF"/>
              </a:buClr>
              <a:buSzPts val="4000"/>
            </a:pPr>
            <a:r>
              <a:rPr lang="en-US" sz="3000" b="1">
                <a:solidFill>
                  <a:srgbClr val="FFFFFF"/>
                </a:solidFill>
              </a:rPr>
              <a:t>Inspection Methods</a:t>
            </a:r>
            <a:endParaRPr b="1"/>
          </a:p>
        </p:txBody>
      </p:sp>
      <p:cxnSp>
        <p:nvCxnSpPr>
          <p:cNvPr id="265" name="Google Shape;265;p46"/>
          <p:cNvCxnSpPr/>
          <p:nvPr/>
        </p:nvCxnSpPr>
        <p:spPr>
          <a:xfrm>
            <a:off x="6097403" y="2202366"/>
            <a:ext cx="0" cy="1235025"/>
          </a:xfrm>
          <a:prstGeom prst="straightConnector1">
            <a:avLst/>
          </a:prstGeom>
          <a:noFill/>
          <a:ln w="12700" cap="flat" cmpd="sng">
            <a:solidFill>
              <a:srgbClr val="7F7F7F"/>
            </a:solidFill>
            <a:prstDash val="solid"/>
            <a:miter lim="800000"/>
            <a:headEnd type="none" w="sm" len="sm"/>
            <a:tailEnd type="none" w="sm" len="sm"/>
          </a:ln>
        </p:spPr>
      </p:cxnSp>
      <p:sp>
        <p:nvSpPr>
          <p:cNvPr id="266" name="Google Shape;266;p46"/>
          <p:cNvSpPr txBox="1"/>
          <p:nvPr/>
        </p:nvSpPr>
        <p:spPr>
          <a:xfrm>
            <a:off x="6167250" y="2202375"/>
            <a:ext cx="3044250" cy="1171125"/>
          </a:xfrm>
          <a:prstGeom prst="rect">
            <a:avLst/>
          </a:prstGeom>
          <a:noFill/>
          <a:ln>
            <a:noFill/>
          </a:ln>
        </p:spPr>
        <p:txBody>
          <a:bodyPr spcFirstLastPara="1" wrap="square" lIns="68569" tIns="34275" rIns="68569" bIns="34275" anchor="t" anchorCtr="0">
            <a:noAutofit/>
          </a:bodyPr>
          <a:lstStyle/>
          <a:p>
            <a:pPr marL="171450" indent="-180975">
              <a:lnSpc>
                <a:spcPct val="90000"/>
              </a:lnSpc>
              <a:buClr>
                <a:srgbClr val="C00000"/>
              </a:buClr>
              <a:buSzPts val="2200"/>
              <a:buFont typeface="Arial"/>
              <a:buChar char="•"/>
            </a:pPr>
            <a:r>
              <a:rPr lang="en-US" sz="1700">
                <a:solidFill>
                  <a:srgbClr val="C00000"/>
                </a:solidFill>
                <a:latin typeface="Calibri"/>
                <a:ea typeface="Calibri"/>
                <a:cs typeface="Calibri"/>
                <a:sym typeface="Calibri"/>
              </a:rPr>
              <a:t>Need an expert</a:t>
            </a:r>
            <a:endParaRPr sz="1200"/>
          </a:p>
          <a:p>
            <a:pPr marL="171450" indent="-180975">
              <a:lnSpc>
                <a:spcPct val="90000"/>
              </a:lnSpc>
              <a:spcBef>
                <a:spcPts val="750"/>
              </a:spcBef>
              <a:buClr>
                <a:srgbClr val="C00000"/>
              </a:buClr>
              <a:buSzPts val="2200"/>
              <a:buFont typeface="Arial"/>
              <a:buChar char="•"/>
            </a:pPr>
            <a:r>
              <a:rPr lang="en-US" sz="1700">
                <a:solidFill>
                  <a:srgbClr val="C00000"/>
                </a:solidFill>
                <a:latin typeface="Calibri"/>
                <a:ea typeface="Calibri"/>
                <a:cs typeface="Calibri"/>
                <a:sym typeface="Calibri"/>
              </a:rPr>
              <a:t>Guesses of what would happen</a:t>
            </a:r>
            <a:endParaRPr sz="1200"/>
          </a:p>
          <a:p>
            <a:pPr marL="171450" indent="-180975">
              <a:lnSpc>
                <a:spcPct val="90000"/>
              </a:lnSpc>
              <a:spcBef>
                <a:spcPts val="750"/>
              </a:spcBef>
              <a:buClr>
                <a:srgbClr val="C00000"/>
              </a:buClr>
              <a:buSzPts val="2200"/>
              <a:buFont typeface="Arial"/>
              <a:buChar char="•"/>
            </a:pPr>
            <a:r>
              <a:rPr lang="en-US" sz="1700">
                <a:solidFill>
                  <a:srgbClr val="C00000"/>
                </a:solidFill>
                <a:latin typeface="Calibri"/>
                <a:ea typeface="Calibri"/>
                <a:cs typeface="Calibri"/>
                <a:sym typeface="Calibri"/>
              </a:rPr>
              <a:t>Do not find all problems (may only find 75%)</a:t>
            </a:r>
            <a:endParaRPr sz="1200"/>
          </a:p>
        </p:txBody>
      </p:sp>
      <p:sp>
        <p:nvSpPr>
          <p:cNvPr id="267" name="Google Shape;267;p46"/>
          <p:cNvSpPr txBox="1"/>
          <p:nvPr/>
        </p:nvSpPr>
        <p:spPr>
          <a:xfrm>
            <a:off x="6097345" y="1807280"/>
            <a:ext cx="2811825" cy="349875"/>
          </a:xfrm>
          <a:prstGeom prst="rect">
            <a:avLst/>
          </a:prstGeom>
          <a:noFill/>
          <a:ln>
            <a:noFill/>
          </a:ln>
        </p:spPr>
        <p:txBody>
          <a:bodyPr spcFirstLastPara="1" wrap="square" lIns="68569" tIns="34275" rIns="68569" bIns="34275" anchor="t" anchorCtr="0">
            <a:noAutofit/>
          </a:bodyPr>
          <a:lstStyle/>
          <a:p>
            <a:pPr>
              <a:lnSpc>
                <a:spcPct val="90000"/>
              </a:lnSpc>
              <a:buClr>
                <a:srgbClr val="C00000"/>
              </a:buClr>
              <a:buSzPts val="2400"/>
            </a:pPr>
            <a:r>
              <a:rPr lang="en-US" sz="2200" b="1">
                <a:solidFill>
                  <a:srgbClr val="C00000"/>
                </a:solidFill>
                <a:latin typeface="Calibri"/>
                <a:ea typeface="Calibri"/>
                <a:cs typeface="Calibri"/>
                <a:sym typeface="Calibri"/>
              </a:rPr>
              <a:t>Cons</a:t>
            </a:r>
            <a:endParaRPr b="1"/>
          </a:p>
        </p:txBody>
      </p:sp>
      <p:sp>
        <p:nvSpPr>
          <p:cNvPr id="268" name="Google Shape;268;p46"/>
          <p:cNvSpPr txBox="1"/>
          <p:nvPr/>
        </p:nvSpPr>
        <p:spPr>
          <a:xfrm>
            <a:off x="3285638" y="2202370"/>
            <a:ext cx="2811825" cy="1171125"/>
          </a:xfrm>
          <a:prstGeom prst="rect">
            <a:avLst/>
          </a:prstGeom>
          <a:noFill/>
          <a:ln>
            <a:noFill/>
          </a:ln>
        </p:spPr>
        <p:txBody>
          <a:bodyPr spcFirstLastPara="1" wrap="square" lIns="68569" tIns="34275" rIns="68569" bIns="34275" anchor="t" anchorCtr="0">
            <a:normAutofit/>
          </a:bodyPr>
          <a:lstStyle/>
          <a:p>
            <a:pPr marL="171450" indent="-180975">
              <a:lnSpc>
                <a:spcPct val="70000"/>
              </a:lnSpc>
              <a:buClr>
                <a:srgbClr val="00B050"/>
              </a:buClr>
              <a:buSzPts val="2200"/>
              <a:buChar char="•"/>
            </a:pPr>
            <a:r>
              <a:rPr lang="en-US" sz="1700">
                <a:solidFill>
                  <a:srgbClr val="00B050"/>
                </a:solidFill>
                <a:latin typeface="Calibri"/>
                <a:ea typeface="Calibri"/>
                <a:cs typeface="Calibri"/>
                <a:sym typeface="Calibri"/>
              </a:rPr>
              <a:t>Does not involve user(s)</a:t>
            </a:r>
            <a:endParaRPr sz="1700">
              <a:latin typeface="Calibri"/>
              <a:ea typeface="Calibri"/>
              <a:cs typeface="Calibri"/>
              <a:sym typeface="Calibri"/>
            </a:endParaRPr>
          </a:p>
          <a:p>
            <a:pPr marL="171450" indent="-180975">
              <a:lnSpc>
                <a:spcPct val="70000"/>
              </a:lnSpc>
              <a:spcBef>
                <a:spcPts val="750"/>
              </a:spcBef>
              <a:buClr>
                <a:srgbClr val="00B050"/>
              </a:buClr>
              <a:buSzPts val="2200"/>
              <a:buChar char="•"/>
            </a:pPr>
            <a:r>
              <a:rPr lang="en-US" sz="1700">
                <a:solidFill>
                  <a:srgbClr val="00B050"/>
                </a:solidFill>
                <a:latin typeface="Calibri"/>
                <a:ea typeface="Calibri"/>
                <a:cs typeface="Calibri"/>
                <a:sym typeface="Calibri"/>
              </a:rPr>
              <a:t>Relatively quick to perform</a:t>
            </a:r>
            <a:endParaRPr sz="1700">
              <a:latin typeface="Calibri"/>
              <a:ea typeface="Calibri"/>
              <a:cs typeface="Calibri"/>
              <a:sym typeface="Calibri"/>
            </a:endParaRPr>
          </a:p>
          <a:p>
            <a:pPr marL="171450" indent="-180975">
              <a:lnSpc>
                <a:spcPct val="70000"/>
              </a:lnSpc>
              <a:spcBef>
                <a:spcPts val="750"/>
              </a:spcBef>
              <a:buClr>
                <a:srgbClr val="00B050"/>
              </a:buClr>
              <a:buSzPts val="2200"/>
              <a:buChar char="•"/>
            </a:pPr>
            <a:r>
              <a:rPr lang="en-US" sz="1700">
                <a:solidFill>
                  <a:srgbClr val="00B050"/>
                </a:solidFill>
                <a:latin typeface="Calibri"/>
                <a:ea typeface="Calibri"/>
                <a:cs typeface="Calibri"/>
                <a:sym typeface="Calibri"/>
              </a:rPr>
              <a:t>Used anytime during design process</a:t>
            </a:r>
            <a:endParaRPr sz="1700">
              <a:latin typeface="Calibri"/>
              <a:ea typeface="Calibri"/>
              <a:cs typeface="Calibri"/>
              <a:sym typeface="Calibri"/>
            </a:endParaRPr>
          </a:p>
        </p:txBody>
      </p:sp>
      <p:sp>
        <p:nvSpPr>
          <p:cNvPr id="269" name="Google Shape;269;p46"/>
          <p:cNvSpPr txBox="1"/>
          <p:nvPr/>
        </p:nvSpPr>
        <p:spPr>
          <a:xfrm>
            <a:off x="3285587" y="1858332"/>
            <a:ext cx="2811825" cy="349875"/>
          </a:xfrm>
          <a:prstGeom prst="rect">
            <a:avLst/>
          </a:prstGeom>
          <a:noFill/>
          <a:ln>
            <a:noFill/>
          </a:ln>
        </p:spPr>
        <p:txBody>
          <a:bodyPr spcFirstLastPara="1" wrap="square" lIns="68569" tIns="34275" rIns="68569" bIns="34275" anchor="t" anchorCtr="0">
            <a:noAutofit/>
          </a:bodyPr>
          <a:lstStyle/>
          <a:p>
            <a:pPr>
              <a:lnSpc>
                <a:spcPct val="90000"/>
              </a:lnSpc>
              <a:buClr>
                <a:srgbClr val="00B050"/>
              </a:buClr>
              <a:buSzPts val="2400"/>
            </a:pPr>
            <a:r>
              <a:rPr lang="en-US" sz="2200" b="1">
                <a:solidFill>
                  <a:srgbClr val="00B050"/>
                </a:solidFill>
                <a:latin typeface="Calibri"/>
                <a:ea typeface="Calibri"/>
                <a:cs typeface="Calibri"/>
                <a:sym typeface="Calibri"/>
              </a:rPr>
              <a:t>Pros</a:t>
            </a:r>
            <a:endParaRPr b="1"/>
          </a:p>
        </p:txBody>
      </p:sp>
    </p:spTree>
    <p:extLst>
      <p:ext uri="{BB962C8B-B14F-4D97-AF65-F5344CB8AC3E}">
        <p14:creationId xmlns:p14="http://schemas.microsoft.com/office/powerpoint/2010/main" val="26054949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9"/>
          <p:cNvSpPr txBox="1">
            <a:spLocks noGrp="1"/>
          </p:cNvSpPr>
          <p:nvPr>
            <p:ph type="body" idx="1"/>
          </p:nvPr>
        </p:nvSpPr>
        <p:spPr>
          <a:xfrm>
            <a:off x="628650" y="1369219"/>
            <a:ext cx="7886700" cy="3263504"/>
          </a:xfrm>
          <a:prstGeom prst="rect">
            <a:avLst/>
          </a:prstGeom>
          <a:noFill/>
          <a:ln>
            <a:noFill/>
          </a:ln>
        </p:spPr>
        <p:txBody>
          <a:bodyPr spcFirstLastPara="1" wrap="square" lIns="68569" tIns="34275" rIns="68569" bIns="34275" anchor="t" anchorCtr="0">
            <a:noAutofit/>
          </a:bodyPr>
          <a:lstStyle/>
          <a:p>
            <a:pPr marL="0" indent="0">
              <a:spcBef>
                <a:spcPts val="0"/>
              </a:spcBef>
              <a:buSzPts val="2800"/>
              <a:buNone/>
            </a:pPr>
            <a:r>
              <a:rPr lang="en-US"/>
              <a:t>After user testing, you need to</a:t>
            </a:r>
            <a:endParaRPr/>
          </a:p>
          <a:p>
            <a:pPr indent="-304800">
              <a:buSzPts val="2800"/>
            </a:pPr>
            <a:r>
              <a:rPr lang="en-US" b="1"/>
              <a:t>Categorize </a:t>
            </a:r>
            <a:r>
              <a:rPr lang="en-US"/>
              <a:t>and </a:t>
            </a:r>
            <a:r>
              <a:rPr lang="en-US" b="1"/>
              <a:t>prioritize </a:t>
            </a:r>
            <a:r>
              <a:rPr lang="en-US"/>
              <a:t>the identified issues in your Team</a:t>
            </a:r>
            <a:endParaRPr/>
          </a:p>
          <a:p>
            <a:pPr indent="-304800">
              <a:spcBef>
                <a:spcPts val="0"/>
              </a:spcBef>
              <a:buSzPts val="2800"/>
            </a:pPr>
            <a:r>
              <a:rPr lang="en-US" b="1"/>
              <a:t>Summarize each categor</a:t>
            </a:r>
            <a:r>
              <a:rPr lang="en-US"/>
              <a:t>y and </a:t>
            </a:r>
            <a:r>
              <a:rPr lang="en-US" b="1"/>
              <a:t>suggest improvements</a:t>
            </a:r>
            <a:endParaRPr b="1"/>
          </a:p>
          <a:p>
            <a:pPr marL="0" indent="0">
              <a:buNone/>
            </a:pPr>
            <a:endParaRPr b="1"/>
          </a:p>
          <a:p>
            <a:pPr marL="0" indent="0">
              <a:buNone/>
            </a:pPr>
            <a:r>
              <a:rPr lang="en-US" b="1"/>
              <a:t>Issue Prioritization</a:t>
            </a:r>
            <a:endParaRPr b="1"/>
          </a:p>
          <a:p>
            <a:pPr indent="-304800">
              <a:buSzPts val="2800"/>
              <a:buChar char="-"/>
            </a:pPr>
            <a:r>
              <a:rPr lang="en-US"/>
              <a:t>How many participants did not complete a task? </a:t>
            </a:r>
            <a:endParaRPr/>
          </a:p>
          <a:p>
            <a:pPr indent="-304800">
              <a:spcBef>
                <a:spcPts val="0"/>
              </a:spcBef>
              <a:buSzPts val="2800"/>
              <a:buChar char="-"/>
            </a:pPr>
            <a:r>
              <a:rPr lang="en-US"/>
              <a:t>How many participants had problems in the same task or screen?</a:t>
            </a:r>
            <a:endParaRPr/>
          </a:p>
          <a:p>
            <a:pPr indent="-304800">
              <a:spcBef>
                <a:spcPts val="0"/>
              </a:spcBef>
              <a:buSzPts val="2800"/>
              <a:buChar char="-"/>
            </a:pPr>
            <a:r>
              <a:rPr lang="en-US"/>
              <a:t>Was the problem catastrophic or cosmetic?</a:t>
            </a:r>
            <a:endParaRPr/>
          </a:p>
          <a:p>
            <a:pPr indent="-304800">
              <a:spcBef>
                <a:spcPts val="0"/>
              </a:spcBef>
              <a:buSzPts val="2800"/>
              <a:buChar char="-"/>
            </a:pPr>
            <a:r>
              <a:rPr lang="en-US"/>
              <a:t>Fix critical and frequent problems first.</a:t>
            </a:r>
            <a:endParaRPr/>
          </a:p>
          <a:p>
            <a:pPr marL="0" indent="0">
              <a:buNone/>
            </a:pPr>
            <a:endParaRPr b="1"/>
          </a:p>
          <a:p>
            <a:pPr marL="171450" indent="-38100">
              <a:buSzPts val="2800"/>
              <a:buNone/>
            </a:pPr>
            <a:endParaRPr/>
          </a:p>
          <a:p>
            <a:pPr marL="171450" indent="-38100">
              <a:buSzPts val="2800"/>
              <a:buNone/>
            </a:pPr>
            <a:endParaRPr/>
          </a:p>
        </p:txBody>
      </p:sp>
      <p:sp>
        <p:nvSpPr>
          <p:cNvPr id="533" name="Google Shape;533;p79"/>
          <p:cNvSpPr txBox="1">
            <a:spLocks noGrp="1"/>
          </p:cNvSpPr>
          <p:nvPr>
            <p:ph type="title"/>
          </p:nvPr>
        </p:nvSpPr>
        <p:spPr>
          <a:xfrm>
            <a:off x="628650" y="273844"/>
            <a:ext cx="7886700" cy="994172"/>
          </a:xfrm>
          <a:prstGeom prst="rect">
            <a:avLst/>
          </a:prstGeom>
          <a:noFill/>
          <a:ln>
            <a:noFill/>
          </a:ln>
        </p:spPr>
        <p:txBody>
          <a:bodyPr spcFirstLastPara="1" wrap="square" lIns="68569" tIns="34275" rIns="68569" bIns="34275" anchor="ctr" anchorCtr="0">
            <a:normAutofit/>
          </a:bodyPr>
          <a:lstStyle/>
          <a:p>
            <a:pPr>
              <a:buSzPts val="4400"/>
            </a:pPr>
            <a:r>
              <a:rPr lang="en-US" b="1"/>
              <a:t>How to analyze user testing?</a:t>
            </a:r>
            <a:endParaRPr b="1"/>
          </a:p>
        </p:txBody>
      </p:sp>
    </p:spTree>
    <p:extLst>
      <p:ext uri="{BB962C8B-B14F-4D97-AF65-F5344CB8AC3E}">
        <p14:creationId xmlns:p14="http://schemas.microsoft.com/office/powerpoint/2010/main" val="11739105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9" name="Google Shape;539;p80"/>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pPr>
              <a:buSzPts val="4400"/>
            </a:pPr>
            <a:r>
              <a:rPr lang="en-US" b="1"/>
              <a:t>How to analyze user testing?</a:t>
            </a:r>
            <a:endParaRPr b="1"/>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153" y="1151617"/>
            <a:ext cx="8247961" cy="361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5060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83"/>
          <p:cNvSpPr txBox="1">
            <a:spLocks noGrp="1"/>
          </p:cNvSpPr>
          <p:nvPr>
            <p:ph type="body" idx="1"/>
          </p:nvPr>
        </p:nvSpPr>
        <p:spPr>
          <a:xfrm>
            <a:off x="580571" y="1369219"/>
            <a:ext cx="8167008" cy="3263400"/>
          </a:xfrm>
          <a:prstGeom prst="rect">
            <a:avLst/>
          </a:prstGeom>
          <a:noFill/>
          <a:ln>
            <a:noFill/>
          </a:ln>
        </p:spPr>
        <p:txBody>
          <a:bodyPr spcFirstLastPara="1" wrap="square" lIns="68569" tIns="34275" rIns="68569" bIns="34275" anchor="t" anchorCtr="0">
            <a:noAutofit/>
          </a:bodyPr>
          <a:lstStyle/>
          <a:p>
            <a:pPr marL="0" indent="0">
              <a:lnSpc>
                <a:spcPct val="115000"/>
              </a:lnSpc>
              <a:spcBef>
                <a:spcPts val="675"/>
              </a:spcBef>
              <a:buSzPts val="1100"/>
              <a:buNone/>
            </a:pPr>
            <a:r>
              <a:rPr lang="en-US" sz="1900" b="1" dirty="0">
                <a:solidFill>
                  <a:srgbClr val="2D3B45"/>
                </a:solidFill>
                <a:highlight>
                  <a:srgbClr val="FFFFFF"/>
                </a:highlight>
              </a:rPr>
              <a:t>Create an initial user study protocol for your Group Project and conduct user testing</a:t>
            </a:r>
            <a:endParaRPr sz="1900" b="1" dirty="0">
              <a:solidFill>
                <a:srgbClr val="2D3B45"/>
              </a:solidFill>
              <a:highlight>
                <a:srgbClr val="FFFFFF"/>
              </a:highlight>
            </a:endParaRPr>
          </a:p>
          <a:p>
            <a:pPr marL="0" indent="0">
              <a:lnSpc>
                <a:spcPct val="115000"/>
              </a:lnSpc>
              <a:spcBef>
                <a:spcPts val="675"/>
              </a:spcBef>
              <a:buNone/>
            </a:pPr>
            <a:r>
              <a:rPr lang="en-US" sz="1500" dirty="0">
                <a:solidFill>
                  <a:srgbClr val="2D3B45"/>
                </a:solidFill>
                <a:highlight>
                  <a:srgbClr val="FFFFFF"/>
                </a:highlight>
              </a:rPr>
              <a:t>Suggested Sections:</a:t>
            </a:r>
            <a:endParaRPr sz="1500" dirty="0">
              <a:solidFill>
                <a:srgbClr val="2D3B45"/>
              </a:solidFill>
              <a:highlight>
                <a:srgbClr val="FFFFFF"/>
              </a:highlight>
            </a:endParaRPr>
          </a:p>
          <a:p>
            <a:pPr marL="685800">
              <a:lnSpc>
                <a:spcPct val="115000"/>
              </a:lnSpc>
              <a:spcBef>
                <a:spcPts val="375"/>
              </a:spcBef>
              <a:buAutoNum type="arabicPeriod"/>
            </a:pPr>
            <a:r>
              <a:rPr lang="en-US" b="1" dirty="0"/>
              <a:t>Short introduction</a:t>
            </a:r>
            <a:r>
              <a:rPr lang="en-US" dirty="0"/>
              <a:t> (who are you, what is this about?).</a:t>
            </a:r>
            <a:endParaRPr dirty="0"/>
          </a:p>
          <a:p>
            <a:pPr marL="685800">
              <a:lnSpc>
                <a:spcPct val="115000"/>
              </a:lnSpc>
              <a:spcBef>
                <a:spcPts val="0"/>
              </a:spcBef>
              <a:buAutoNum type="arabicPeriod"/>
            </a:pPr>
            <a:r>
              <a:rPr lang="en-US" b="1" dirty="0"/>
              <a:t>Project description</a:t>
            </a:r>
            <a:r>
              <a:rPr lang="en-US" dirty="0"/>
              <a:t> (what is the project about, what is the goal, what is the context?).</a:t>
            </a:r>
            <a:endParaRPr dirty="0"/>
          </a:p>
          <a:p>
            <a:pPr marL="685800">
              <a:lnSpc>
                <a:spcPct val="115000"/>
              </a:lnSpc>
              <a:spcBef>
                <a:spcPts val="0"/>
              </a:spcBef>
              <a:buAutoNum type="arabicPeriod"/>
            </a:pPr>
            <a:r>
              <a:rPr lang="en-US" b="1" dirty="0"/>
              <a:t>Opportunity for questions</a:t>
            </a:r>
            <a:r>
              <a:rPr lang="en-US" dirty="0"/>
              <a:t> from your participant.</a:t>
            </a:r>
            <a:endParaRPr dirty="0"/>
          </a:p>
          <a:p>
            <a:pPr marL="685800">
              <a:lnSpc>
                <a:spcPct val="115000"/>
              </a:lnSpc>
              <a:spcBef>
                <a:spcPts val="0"/>
              </a:spcBef>
              <a:buAutoNum type="arabicPeriod"/>
            </a:pPr>
            <a:r>
              <a:rPr lang="en-US" dirty="0"/>
              <a:t>Introduction to </a:t>
            </a:r>
            <a:r>
              <a:rPr lang="en-US" b="1" dirty="0"/>
              <a:t>think out loud</a:t>
            </a:r>
            <a:r>
              <a:rPr lang="en-US" dirty="0"/>
              <a:t>.</a:t>
            </a:r>
            <a:endParaRPr dirty="0"/>
          </a:p>
          <a:p>
            <a:pPr marL="685800">
              <a:lnSpc>
                <a:spcPct val="115000"/>
              </a:lnSpc>
              <a:spcBef>
                <a:spcPts val="0"/>
              </a:spcBef>
              <a:buAutoNum type="arabicPeriod"/>
            </a:pPr>
            <a:r>
              <a:rPr lang="en-US" dirty="0"/>
              <a:t>Introduction to your </a:t>
            </a:r>
            <a:r>
              <a:rPr lang="en-US" b="1" dirty="0"/>
              <a:t>scenarios </a:t>
            </a:r>
            <a:r>
              <a:rPr lang="en-US" dirty="0"/>
              <a:t>and </a:t>
            </a:r>
            <a:r>
              <a:rPr lang="en-US" b="1" dirty="0"/>
              <a:t>tasks</a:t>
            </a:r>
            <a:r>
              <a:rPr lang="en-US" dirty="0"/>
              <a:t>.</a:t>
            </a:r>
            <a:endParaRPr dirty="0"/>
          </a:p>
          <a:p>
            <a:pPr marL="685800">
              <a:lnSpc>
                <a:spcPct val="115000"/>
              </a:lnSpc>
              <a:spcBef>
                <a:spcPts val="0"/>
              </a:spcBef>
              <a:buAutoNum type="arabicPeriod"/>
            </a:pPr>
            <a:r>
              <a:rPr lang="en-US" b="1" dirty="0"/>
              <a:t>Thank you</a:t>
            </a:r>
            <a:r>
              <a:rPr lang="en-US" dirty="0"/>
              <a:t> and </a:t>
            </a:r>
            <a:r>
              <a:rPr lang="en-US" b="1" dirty="0"/>
              <a:t>opportunities for questions</a:t>
            </a:r>
            <a:r>
              <a:rPr lang="en-US" dirty="0"/>
              <a:t>.</a:t>
            </a:r>
          </a:p>
          <a:p>
            <a:pPr marL="685800">
              <a:lnSpc>
                <a:spcPct val="115000"/>
              </a:lnSpc>
              <a:spcBef>
                <a:spcPts val="0"/>
              </a:spcBef>
              <a:buAutoNum type="arabicPeriod"/>
            </a:pPr>
            <a:r>
              <a:rPr lang="en-US" b="1" dirty="0"/>
              <a:t>Conduct</a:t>
            </a:r>
            <a:r>
              <a:rPr lang="en-US" dirty="0"/>
              <a:t> </a:t>
            </a:r>
            <a:r>
              <a:rPr lang="en-US" b="1" dirty="0"/>
              <a:t>four</a:t>
            </a:r>
            <a:r>
              <a:rPr lang="en-US" dirty="0"/>
              <a:t> user tests</a:t>
            </a:r>
          </a:p>
        </p:txBody>
      </p:sp>
      <p:sp>
        <p:nvSpPr>
          <p:cNvPr id="555" name="Google Shape;555;p83"/>
          <p:cNvSpPr txBox="1">
            <a:spLocks noGrp="1"/>
          </p:cNvSpPr>
          <p:nvPr>
            <p:ph type="title"/>
          </p:nvPr>
        </p:nvSpPr>
        <p:spPr>
          <a:xfrm>
            <a:off x="628650" y="273844"/>
            <a:ext cx="7886700" cy="994275"/>
          </a:xfrm>
          <a:prstGeom prst="rect">
            <a:avLst/>
          </a:prstGeom>
          <a:noFill/>
          <a:ln>
            <a:noFill/>
          </a:ln>
        </p:spPr>
        <p:txBody>
          <a:bodyPr spcFirstLastPara="1" wrap="square" lIns="68569" tIns="34275" rIns="68569" bIns="34275" anchor="ctr" anchorCtr="0">
            <a:normAutofit/>
          </a:bodyPr>
          <a:lstStyle/>
          <a:p>
            <a:pPr>
              <a:buSzPts val="1100"/>
            </a:pPr>
            <a:r>
              <a:rPr lang="en-US" sz="3200" b="1" dirty="0"/>
              <a:t>Project </a:t>
            </a:r>
            <a:endParaRPr sz="3200" b="1" dirty="0"/>
          </a:p>
        </p:txBody>
      </p:sp>
    </p:spTree>
    <p:extLst>
      <p:ext uri="{BB962C8B-B14F-4D97-AF65-F5344CB8AC3E}">
        <p14:creationId xmlns:p14="http://schemas.microsoft.com/office/powerpoint/2010/main" val="16625865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52" y="687159"/>
            <a:ext cx="8247961" cy="3610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02624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upcoming classes</a:t>
            </a:r>
          </a:p>
        </p:txBody>
      </p:sp>
      <p:graphicFrame>
        <p:nvGraphicFramePr>
          <p:cNvPr id="4" name="Table 3"/>
          <p:cNvGraphicFramePr>
            <a:graphicFrameLocks noGrp="1"/>
          </p:cNvGraphicFramePr>
          <p:nvPr>
            <p:extLst>
              <p:ext uri="{D42A27DB-BD31-4B8C-83A1-F6EECF244321}">
                <p14:modId xmlns:p14="http://schemas.microsoft.com/office/powerpoint/2010/main" val="2755629565"/>
              </p:ext>
            </p:extLst>
          </p:nvPr>
        </p:nvGraphicFramePr>
        <p:xfrm>
          <a:off x="696685" y="1306286"/>
          <a:ext cx="7634514" cy="3106056"/>
        </p:xfrm>
        <a:graphic>
          <a:graphicData uri="http://schemas.openxmlformats.org/drawingml/2006/table">
            <a:tbl>
              <a:tblPr firstRow="1" bandRow="1">
                <a:tableStyleId>{58601BE2-8A13-499F-B371-621AF812F07D}</a:tableStyleId>
              </a:tblPr>
              <a:tblGrid>
                <a:gridCol w="3817257">
                  <a:extLst>
                    <a:ext uri="{9D8B030D-6E8A-4147-A177-3AD203B41FA5}">
                      <a16:colId xmlns:a16="http://schemas.microsoft.com/office/drawing/2014/main" val="20000"/>
                    </a:ext>
                  </a:extLst>
                </a:gridCol>
                <a:gridCol w="3817257">
                  <a:extLst>
                    <a:ext uri="{9D8B030D-6E8A-4147-A177-3AD203B41FA5}">
                      <a16:colId xmlns:a16="http://schemas.microsoft.com/office/drawing/2014/main" val="20001"/>
                    </a:ext>
                  </a:extLst>
                </a:gridCol>
              </a:tblGrid>
              <a:tr h="402025">
                <a:tc>
                  <a:txBody>
                    <a:bodyPr/>
                    <a:lstStyle/>
                    <a:p>
                      <a:r>
                        <a:rPr lang="en-US" sz="1800" b="1" dirty="0">
                          <a:solidFill>
                            <a:schemeClr val="tx1"/>
                          </a:solidFill>
                        </a:rPr>
                        <a:t>Date </a:t>
                      </a:r>
                    </a:p>
                  </a:txBody>
                  <a:tcPr/>
                </a:tc>
                <a:tc>
                  <a:txBody>
                    <a:bodyPr/>
                    <a:lstStyle/>
                    <a:p>
                      <a:r>
                        <a:rPr lang="en-US" sz="1800" b="1" dirty="0">
                          <a:solidFill>
                            <a:schemeClr val="tx1"/>
                          </a:solidFill>
                        </a:rPr>
                        <a:t>Plan</a:t>
                      </a:r>
                    </a:p>
                  </a:txBody>
                  <a:tcPr/>
                </a:tc>
                <a:extLst>
                  <a:ext uri="{0D108BD9-81ED-4DB2-BD59-A6C34878D82A}">
                    <a16:rowId xmlns:a16="http://schemas.microsoft.com/office/drawing/2014/main" val="10000"/>
                  </a:ext>
                </a:extLst>
              </a:tr>
              <a:tr h="402025">
                <a:tc>
                  <a:txBody>
                    <a:bodyPr/>
                    <a:lstStyle/>
                    <a:p>
                      <a:r>
                        <a:rPr lang="en-US" sz="1800" dirty="0">
                          <a:solidFill>
                            <a:schemeClr val="tx1"/>
                          </a:solidFill>
                        </a:rPr>
                        <a:t>12/9/23</a:t>
                      </a:r>
                    </a:p>
                  </a:txBody>
                  <a:tcPr/>
                </a:tc>
                <a:tc>
                  <a:txBody>
                    <a:bodyPr/>
                    <a:lstStyle/>
                    <a:p>
                      <a:endParaRPr lang="en-US" sz="1800">
                        <a:solidFill>
                          <a:schemeClr val="tx1"/>
                        </a:solidFill>
                      </a:endParaRPr>
                    </a:p>
                  </a:txBody>
                  <a:tcPr/>
                </a:tc>
                <a:extLst>
                  <a:ext uri="{0D108BD9-81ED-4DB2-BD59-A6C34878D82A}">
                    <a16:rowId xmlns:a16="http://schemas.microsoft.com/office/drawing/2014/main" val="10001"/>
                  </a:ext>
                </a:extLst>
              </a:tr>
              <a:tr h="402025">
                <a:tc>
                  <a:txBody>
                    <a:bodyPr/>
                    <a:lstStyle/>
                    <a:p>
                      <a:r>
                        <a:rPr lang="en-US" sz="1800" dirty="0">
                          <a:solidFill>
                            <a:schemeClr val="tx1"/>
                          </a:solidFill>
                        </a:rPr>
                        <a:t>12/12/23</a:t>
                      </a:r>
                    </a:p>
                  </a:txBody>
                  <a:tcPr/>
                </a:tc>
                <a:tc>
                  <a:txBody>
                    <a:bodyPr/>
                    <a:lstStyle/>
                    <a:p>
                      <a:r>
                        <a:rPr lang="en-US" sz="1800" dirty="0">
                          <a:solidFill>
                            <a:schemeClr val="tx1"/>
                          </a:solidFill>
                        </a:rPr>
                        <a:t>Studio Time</a:t>
                      </a:r>
                    </a:p>
                  </a:txBody>
                  <a:tcPr/>
                </a:tc>
                <a:extLst>
                  <a:ext uri="{0D108BD9-81ED-4DB2-BD59-A6C34878D82A}">
                    <a16:rowId xmlns:a16="http://schemas.microsoft.com/office/drawing/2014/main" val="10002"/>
                  </a:ext>
                </a:extLst>
              </a:tr>
              <a:tr h="693906">
                <a:tc>
                  <a:txBody>
                    <a:bodyPr/>
                    <a:lstStyle/>
                    <a:p>
                      <a:r>
                        <a:rPr lang="en-US" sz="1800" dirty="0">
                          <a:solidFill>
                            <a:schemeClr val="tx1"/>
                          </a:solidFill>
                        </a:rPr>
                        <a:t>18/12/23 &amp; 19/12/23</a:t>
                      </a:r>
                    </a:p>
                  </a:txBody>
                  <a:tcPr/>
                </a:tc>
                <a:tc>
                  <a:txBody>
                    <a:bodyPr/>
                    <a:lstStyle/>
                    <a:p>
                      <a:r>
                        <a:rPr lang="en-US" sz="1800" dirty="0">
                          <a:solidFill>
                            <a:schemeClr val="tx1"/>
                          </a:solidFill>
                        </a:rPr>
                        <a:t>Presentation &amp; M2 submission</a:t>
                      </a:r>
                    </a:p>
                  </a:txBody>
                  <a:tcPr/>
                </a:tc>
                <a:extLst>
                  <a:ext uri="{0D108BD9-81ED-4DB2-BD59-A6C34878D82A}">
                    <a16:rowId xmlns:a16="http://schemas.microsoft.com/office/drawing/2014/main" val="10003"/>
                  </a:ext>
                </a:extLst>
              </a:tr>
              <a:tr h="402025">
                <a:tc>
                  <a:txBody>
                    <a:bodyPr/>
                    <a:lstStyle/>
                    <a:p>
                      <a:r>
                        <a:rPr lang="en-US" sz="1800" dirty="0">
                          <a:solidFill>
                            <a:schemeClr val="tx1"/>
                          </a:solidFill>
                        </a:rPr>
                        <a:t>Final Exam </a:t>
                      </a:r>
                    </a:p>
                  </a:txBody>
                  <a:tcPr/>
                </a:tc>
                <a:tc>
                  <a:txBody>
                    <a:bodyPr/>
                    <a:lstStyle/>
                    <a:p>
                      <a:r>
                        <a:rPr lang="en-US" sz="1800" dirty="0">
                          <a:solidFill>
                            <a:schemeClr val="tx1"/>
                          </a:solidFill>
                        </a:rPr>
                        <a:t>Final report submission</a:t>
                      </a:r>
                    </a:p>
                  </a:txBody>
                  <a:tcPr/>
                </a:tc>
                <a:extLst>
                  <a:ext uri="{0D108BD9-81ED-4DB2-BD59-A6C34878D82A}">
                    <a16:rowId xmlns:a16="http://schemas.microsoft.com/office/drawing/2014/main" val="10004"/>
                  </a:ext>
                </a:extLst>
              </a:tr>
              <a:tr h="402025">
                <a:tc>
                  <a:txBody>
                    <a:bodyPr/>
                    <a:lstStyle/>
                    <a:p>
                      <a:endParaRPr lang="en-US" sz="1800">
                        <a:solidFill>
                          <a:schemeClr val="tx1"/>
                        </a:solidFill>
                      </a:endParaRPr>
                    </a:p>
                  </a:txBody>
                  <a:tcPr/>
                </a:tc>
                <a:tc>
                  <a:txBody>
                    <a:bodyPr/>
                    <a:lstStyle/>
                    <a:p>
                      <a:endParaRPr lang="en-US" sz="1800">
                        <a:solidFill>
                          <a:schemeClr val="tx1"/>
                        </a:solidFill>
                      </a:endParaRPr>
                    </a:p>
                  </a:txBody>
                  <a:tcPr/>
                </a:tc>
                <a:extLst>
                  <a:ext uri="{0D108BD9-81ED-4DB2-BD59-A6C34878D82A}">
                    <a16:rowId xmlns:a16="http://schemas.microsoft.com/office/drawing/2014/main" val="10005"/>
                  </a:ext>
                </a:extLst>
              </a:tr>
              <a:tr h="402025">
                <a:tc>
                  <a:txBody>
                    <a:bodyPr/>
                    <a:lstStyle/>
                    <a:p>
                      <a:endParaRPr lang="en-US" sz="1800">
                        <a:solidFill>
                          <a:schemeClr val="tx1"/>
                        </a:solidFill>
                      </a:endParaRPr>
                    </a:p>
                  </a:txBody>
                  <a:tcPr/>
                </a:tc>
                <a:tc>
                  <a:txBody>
                    <a:bodyPr/>
                    <a:lstStyle/>
                    <a:p>
                      <a:endParaRPr lang="en-US" sz="1800" dirty="0">
                        <a:solidFill>
                          <a:schemeClr val="tx1"/>
                        </a:solidFill>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17883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7"/>
          <p:cNvSpPr txBox="1">
            <a:spLocks noGrp="1"/>
          </p:cNvSpPr>
          <p:nvPr>
            <p:ph type="title"/>
          </p:nvPr>
        </p:nvSpPr>
        <p:spPr>
          <a:xfrm>
            <a:off x="3236686" y="521175"/>
            <a:ext cx="5682277" cy="3934711"/>
          </a:xfrm>
          <a:prstGeom prst="rect">
            <a:avLst/>
          </a:prstGeom>
          <a:noFill/>
          <a:ln>
            <a:noFill/>
          </a:ln>
        </p:spPr>
        <p:txBody>
          <a:bodyPr spcFirstLastPara="1" wrap="square" lIns="68569" tIns="34275" rIns="68569" bIns="34275" anchor="t" anchorCtr="0">
            <a:normAutofit fontScale="90000"/>
          </a:bodyPr>
          <a:lstStyle/>
          <a:p>
            <a:r>
              <a:rPr lang="en-US" dirty="0"/>
              <a:t>Evaluate a digital artifact through </a:t>
            </a:r>
            <a:r>
              <a:rPr lang="en-US" b="1" dirty="0"/>
              <a:t>a set of usability principles</a:t>
            </a:r>
            <a:r>
              <a:rPr lang="en-US" dirty="0"/>
              <a:t> or well-accepted </a:t>
            </a:r>
            <a:r>
              <a:rPr lang="en-US" b="1" dirty="0"/>
              <a:t>rules of golden design</a:t>
            </a:r>
            <a:r>
              <a:rPr lang="en-US" dirty="0"/>
              <a:t>, known as </a:t>
            </a:r>
            <a:r>
              <a:rPr lang="en-US" b="1" dirty="0"/>
              <a:t>“</a:t>
            </a:r>
            <a:r>
              <a:rPr lang="en-US" b="1" u="sng" dirty="0">
                <a:solidFill>
                  <a:schemeClr val="hlink"/>
                </a:solidFill>
                <a:hlinkClick r:id="rId3"/>
              </a:rPr>
              <a:t>heuristics</a:t>
            </a:r>
            <a:r>
              <a:rPr lang="en-US" b="1" dirty="0"/>
              <a:t>”</a:t>
            </a:r>
            <a:endParaRPr b="1" dirty="0"/>
          </a:p>
          <a:p>
            <a:pPr marL="342900"/>
            <a:endParaRPr dirty="0"/>
          </a:p>
          <a:p>
            <a:pPr marL="342900" indent="-223123">
              <a:lnSpc>
                <a:spcPct val="115000"/>
              </a:lnSpc>
              <a:buSzPct val="36655"/>
              <a:buChar char="●"/>
            </a:pPr>
            <a:r>
              <a:rPr lang="en-US" sz="2400" dirty="0"/>
              <a:t>A HE helps evaluate the overall design;</a:t>
            </a:r>
            <a:endParaRPr sz="2400" dirty="0"/>
          </a:p>
          <a:p>
            <a:pPr marL="342900" indent="-223123">
              <a:lnSpc>
                <a:spcPct val="115000"/>
              </a:lnSpc>
              <a:buSzPct val="36655"/>
              <a:buChar char="●"/>
            </a:pPr>
            <a:r>
              <a:rPr lang="en-US" sz="2400" dirty="0"/>
              <a:t>The more heuristics you consider, the more comprehensive your evaluation will be;</a:t>
            </a:r>
            <a:endParaRPr sz="2400" dirty="0"/>
          </a:p>
          <a:p>
            <a:pPr marL="342900" indent="-223123">
              <a:lnSpc>
                <a:spcPct val="115000"/>
              </a:lnSpc>
              <a:buSzPct val="36655"/>
              <a:buChar char="●"/>
            </a:pPr>
            <a:r>
              <a:rPr lang="en-US" sz="2400" dirty="0"/>
              <a:t>Focus/choose heuristics, which are relevant to your project;</a:t>
            </a:r>
            <a:endParaRPr sz="2400" dirty="0"/>
          </a:p>
        </p:txBody>
      </p:sp>
      <p:sp>
        <p:nvSpPr>
          <p:cNvPr id="276" name="Google Shape;276;p47"/>
          <p:cNvSpPr txBox="1"/>
          <p:nvPr/>
        </p:nvSpPr>
        <p:spPr>
          <a:xfrm>
            <a:off x="628650" y="1059366"/>
            <a:ext cx="2174392" cy="3272883"/>
          </a:xfrm>
          <a:prstGeom prst="rect">
            <a:avLst/>
          </a:prstGeom>
          <a:noFill/>
          <a:ln>
            <a:noFill/>
          </a:ln>
        </p:spPr>
        <p:txBody>
          <a:bodyPr spcFirstLastPara="1" wrap="square" lIns="68569" tIns="34275" rIns="68569" bIns="34275" anchor="t" anchorCtr="0">
            <a:normAutofit/>
          </a:bodyPr>
          <a:lstStyle/>
          <a:p>
            <a:pPr>
              <a:lnSpc>
                <a:spcPct val="90000"/>
              </a:lnSpc>
              <a:buClr>
                <a:srgbClr val="FFFFFF"/>
              </a:buClr>
              <a:buSzPts val="4000"/>
            </a:pPr>
            <a:r>
              <a:rPr lang="en-US" sz="3000">
                <a:solidFill>
                  <a:srgbClr val="FFFFFF"/>
                </a:solidFill>
                <a:latin typeface="Calibri"/>
                <a:ea typeface="Calibri"/>
                <a:cs typeface="Calibri"/>
                <a:sym typeface="Calibri"/>
              </a:rPr>
              <a:t>Heuristic Evaluation</a:t>
            </a:r>
            <a:endParaRPr sz="1100"/>
          </a:p>
        </p:txBody>
      </p:sp>
      <p:sp>
        <p:nvSpPr>
          <p:cNvPr id="277" name="Google Shape;277;p47"/>
          <p:cNvSpPr/>
          <p:nvPr/>
        </p:nvSpPr>
        <p:spPr>
          <a:xfrm>
            <a:off x="0" y="0"/>
            <a:ext cx="3044250" cy="5143500"/>
          </a:xfrm>
          <a:prstGeom prst="rect">
            <a:avLst/>
          </a:prstGeom>
          <a:solidFill>
            <a:srgbClr val="404040"/>
          </a:solidFill>
          <a:ln>
            <a:noFill/>
          </a:ln>
        </p:spPr>
        <p:txBody>
          <a:bodyPr spcFirstLastPara="1" wrap="square" lIns="68569" tIns="34275" rIns="68569" bIns="34275"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278" name="Google Shape;278;p47"/>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rgbClr val="FFFFFF"/>
              </a:buClr>
              <a:buSzPts val="4000"/>
            </a:pPr>
            <a:r>
              <a:rPr lang="en-US" sz="3000" b="1" dirty="0">
                <a:solidFill>
                  <a:srgbClr val="FFFFFF"/>
                </a:solidFill>
              </a:rPr>
              <a:t>Heuristic Evaluation</a:t>
            </a:r>
            <a:endParaRPr sz="3000" b="1" dirty="0">
              <a:solidFill>
                <a:srgbClr val="FFFFFF"/>
              </a:solidFill>
            </a:endParaRPr>
          </a:p>
          <a:p>
            <a:pPr>
              <a:buClr>
                <a:srgbClr val="FFFFFF"/>
              </a:buClr>
              <a:buSzPts val="4000"/>
            </a:pPr>
            <a:r>
              <a:rPr lang="en-US" sz="3000" b="1" dirty="0">
                <a:solidFill>
                  <a:srgbClr val="FFFFFF"/>
                </a:solidFill>
              </a:rPr>
              <a:t>(HE) </a:t>
            </a:r>
            <a:endParaRPr sz="3000" b="1" dirty="0">
              <a:solidFill>
                <a:srgbClr val="FFFFFF"/>
              </a:solidFill>
            </a:endParaRPr>
          </a:p>
          <a:p>
            <a:pPr>
              <a:buClr>
                <a:srgbClr val="FFFFFF"/>
              </a:buClr>
              <a:buSzPts val="4000"/>
            </a:pPr>
            <a:endParaRPr sz="3000" b="1" dirty="0">
              <a:solidFill>
                <a:srgbClr val="FFFFFF"/>
              </a:solidFill>
            </a:endParaRPr>
          </a:p>
          <a:p>
            <a:pPr>
              <a:buClr>
                <a:schemeClr val="lt1"/>
              </a:buClr>
              <a:buSzPts val="4000"/>
            </a:pPr>
            <a:r>
              <a:rPr lang="en-US" sz="2300" dirty="0">
                <a:solidFill>
                  <a:schemeClr val="tx1"/>
                </a:solidFill>
              </a:rPr>
              <a:t>What is it?</a:t>
            </a:r>
            <a:endParaRPr sz="2300" dirty="0">
              <a:solidFill>
                <a:schemeClr val="tx1"/>
              </a:solidFill>
            </a:endParaRPr>
          </a:p>
          <a:p>
            <a:pPr>
              <a:buClr>
                <a:srgbClr val="FFFFFF"/>
              </a:buClr>
              <a:buSzPts val="4000"/>
            </a:pPr>
            <a:endParaRPr sz="3000" b="1" dirty="0">
              <a:solidFill>
                <a:srgbClr val="FFFFFF"/>
              </a:solidFill>
            </a:endParaRPr>
          </a:p>
        </p:txBody>
      </p:sp>
    </p:spTree>
    <p:extLst>
      <p:ext uri="{BB962C8B-B14F-4D97-AF65-F5344CB8AC3E}">
        <p14:creationId xmlns:p14="http://schemas.microsoft.com/office/powerpoint/2010/main" val="407914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8"/>
          <p:cNvSpPr/>
          <p:nvPr/>
        </p:nvSpPr>
        <p:spPr>
          <a:xfrm>
            <a:off x="0" y="0"/>
            <a:ext cx="9141712" cy="5143500"/>
          </a:xfrm>
          <a:prstGeom prst="rect">
            <a:avLst/>
          </a:prstGeom>
          <a:solidFill>
            <a:schemeClr val="lt1"/>
          </a:solidFill>
          <a:ln>
            <a:noFill/>
          </a:ln>
        </p:spPr>
        <p:txBody>
          <a:bodyPr spcFirstLastPara="1" wrap="square" lIns="68569" tIns="34275" rIns="68569" bIns="34275" anchor="ctr" anchorCtr="0">
            <a:noAutofit/>
          </a:bodyPr>
          <a:lstStyle/>
          <a:p>
            <a:pPr algn="ctr">
              <a:buSzPts val="1800"/>
            </a:pPr>
            <a:endParaRPr>
              <a:solidFill>
                <a:schemeClr val="lt1"/>
              </a:solidFill>
              <a:latin typeface="Calibri"/>
              <a:ea typeface="Calibri"/>
              <a:cs typeface="Calibri"/>
              <a:sym typeface="Calibri"/>
            </a:endParaRPr>
          </a:p>
        </p:txBody>
      </p:sp>
      <p:sp>
        <p:nvSpPr>
          <p:cNvPr id="285" name="Google Shape;285;p48"/>
          <p:cNvSpPr/>
          <p:nvPr/>
        </p:nvSpPr>
        <p:spPr>
          <a:xfrm>
            <a:off x="0" y="0"/>
            <a:ext cx="3044250" cy="5143500"/>
          </a:xfrm>
          <a:prstGeom prst="rect">
            <a:avLst/>
          </a:prstGeom>
          <a:solidFill>
            <a:srgbClr val="404040"/>
          </a:solidFill>
          <a:ln>
            <a:noFill/>
          </a:ln>
        </p:spPr>
        <p:txBody>
          <a:bodyPr spcFirstLastPara="1" wrap="square" lIns="68569" tIns="34275" rIns="68569" bIns="34275"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286" name="Google Shape;286;p48"/>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rmAutofit/>
          </a:bodyPr>
          <a:lstStyle/>
          <a:p>
            <a:pPr>
              <a:buClr>
                <a:srgbClr val="FFFFFF"/>
              </a:buClr>
              <a:buSzPts val="4000"/>
            </a:pPr>
            <a:r>
              <a:rPr lang="en-US" sz="3000" b="1" dirty="0">
                <a:solidFill>
                  <a:srgbClr val="FFFFFF"/>
                </a:solidFill>
              </a:rPr>
              <a:t>Heuristic Evaluation</a:t>
            </a:r>
            <a:endParaRPr sz="3000" b="1" dirty="0">
              <a:solidFill>
                <a:srgbClr val="FFFFFF"/>
              </a:solidFill>
            </a:endParaRPr>
          </a:p>
          <a:p>
            <a:pPr>
              <a:buClr>
                <a:srgbClr val="FFFFFF"/>
              </a:buClr>
              <a:buSzPts val="4000"/>
            </a:pPr>
            <a:r>
              <a:rPr lang="en-US" sz="3000" b="1" dirty="0">
                <a:solidFill>
                  <a:srgbClr val="FFFFFF"/>
                </a:solidFill>
              </a:rPr>
              <a:t>(HE) </a:t>
            </a:r>
            <a:endParaRPr sz="3000" b="1" dirty="0">
              <a:solidFill>
                <a:srgbClr val="FFFFFF"/>
              </a:solidFill>
            </a:endParaRPr>
          </a:p>
          <a:p>
            <a:pPr>
              <a:buClr>
                <a:srgbClr val="FFFFFF"/>
              </a:buClr>
              <a:buSzPts val="4000"/>
            </a:pPr>
            <a:endParaRPr sz="3000" b="1" dirty="0">
              <a:solidFill>
                <a:srgbClr val="FFFFFF"/>
              </a:solidFill>
            </a:endParaRPr>
          </a:p>
          <a:p>
            <a:pPr>
              <a:buClr>
                <a:srgbClr val="FFFFFF"/>
              </a:buClr>
              <a:buSzPts val="4000"/>
            </a:pPr>
            <a:r>
              <a:rPr lang="en-US" sz="2300" dirty="0">
                <a:solidFill>
                  <a:srgbClr val="FFFFFF"/>
                </a:solidFill>
              </a:rPr>
              <a:t>→ Overview</a:t>
            </a:r>
            <a:endParaRPr sz="2300" dirty="0">
              <a:solidFill>
                <a:srgbClr val="FFFFFF"/>
              </a:solidFill>
            </a:endParaRPr>
          </a:p>
          <a:p>
            <a:pPr>
              <a:buClr>
                <a:srgbClr val="FFFFFF"/>
              </a:buClr>
              <a:buSzPts val="4000"/>
            </a:pPr>
            <a:endParaRPr sz="2300" dirty="0">
              <a:solidFill>
                <a:srgbClr val="FFFFFF"/>
              </a:solidFill>
            </a:endParaRPr>
          </a:p>
          <a:p>
            <a:pPr>
              <a:buClr>
                <a:schemeClr val="lt1"/>
              </a:buClr>
              <a:buSzPts val="4000"/>
            </a:pPr>
            <a:r>
              <a:rPr lang="en-US" sz="2300" dirty="0">
                <a:solidFill>
                  <a:schemeClr val="tx1"/>
                </a:solidFill>
              </a:rPr>
              <a:t>→ 10 Heuristics</a:t>
            </a:r>
            <a:endParaRPr sz="2300" dirty="0">
              <a:solidFill>
                <a:schemeClr val="tx1"/>
              </a:solidFill>
            </a:endParaRPr>
          </a:p>
          <a:p>
            <a:pPr>
              <a:buClr>
                <a:srgbClr val="FFFFFF"/>
              </a:buClr>
              <a:buSzPts val="4000"/>
            </a:pPr>
            <a:endParaRPr sz="2300" dirty="0">
              <a:solidFill>
                <a:srgbClr val="FFFFFF"/>
              </a:solidFill>
            </a:endParaRPr>
          </a:p>
        </p:txBody>
      </p:sp>
      <p:pic>
        <p:nvPicPr>
          <p:cNvPr id="287" name="Google Shape;287;p48" descr="Start getting user feedback today: https://www.playbookux.com/&#10;____________________________________________ &#10;#ux #userexperience #product #productmanagement #heuristicevaluation #whiteboard" title="Heuristic Evaluation">
            <a:hlinkClick r:id="rId3"/>
          </p:cNvPr>
          <p:cNvPicPr preferRelativeResize="0"/>
          <p:nvPr/>
        </p:nvPicPr>
        <p:blipFill>
          <a:blip r:embed="rId4">
            <a:alphaModFix/>
          </a:blip>
          <a:stretch>
            <a:fillRect/>
          </a:stretch>
        </p:blipFill>
        <p:spPr>
          <a:xfrm>
            <a:off x="3358744" y="1065010"/>
            <a:ext cx="5357288" cy="3013481"/>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397287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9" descr="A picture containing text, person, screenshot&#10;&#10;Description automatically generated"/>
          <p:cNvPicPr preferRelativeResize="0"/>
          <p:nvPr/>
        </p:nvPicPr>
        <p:blipFill rotWithShape="1">
          <a:blip r:embed="rId3">
            <a:alphaModFix/>
          </a:blip>
          <a:srcRect/>
          <a:stretch/>
        </p:blipFill>
        <p:spPr>
          <a:xfrm>
            <a:off x="3847878" y="1219840"/>
            <a:ext cx="5073226" cy="2616353"/>
          </a:xfrm>
          <a:prstGeom prst="rect">
            <a:avLst/>
          </a:prstGeom>
          <a:noFill/>
          <a:ln>
            <a:noFill/>
          </a:ln>
        </p:spPr>
      </p:pic>
      <p:sp>
        <p:nvSpPr>
          <p:cNvPr id="293" name="Google Shape;293;p49"/>
          <p:cNvSpPr txBox="1"/>
          <p:nvPr/>
        </p:nvSpPr>
        <p:spPr>
          <a:xfrm>
            <a:off x="3847878" y="159962"/>
            <a:ext cx="5073300" cy="946383"/>
          </a:xfrm>
          <a:prstGeom prst="rect">
            <a:avLst/>
          </a:prstGeom>
          <a:noFill/>
          <a:ln>
            <a:noFill/>
          </a:ln>
        </p:spPr>
        <p:txBody>
          <a:bodyPr spcFirstLastPara="1" wrap="square" lIns="68569" tIns="34275" rIns="68569" bIns="34275" anchor="t" anchorCtr="0">
            <a:spAutoFit/>
          </a:bodyPr>
          <a:lstStyle/>
          <a:p>
            <a:pPr>
              <a:buSzPts val="3200"/>
            </a:pPr>
            <a:r>
              <a:rPr lang="en-US" sz="2300">
                <a:solidFill>
                  <a:schemeClr val="dk1"/>
                </a:solidFill>
                <a:latin typeface="Calibri"/>
                <a:ea typeface="Calibri"/>
                <a:cs typeface="Calibri"/>
                <a:sym typeface="Calibri"/>
              </a:rPr>
              <a:t>A </a:t>
            </a:r>
            <a:r>
              <a:rPr lang="en-US" sz="2300" b="1">
                <a:solidFill>
                  <a:schemeClr val="dk1"/>
                </a:solidFill>
                <a:latin typeface="Calibri"/>
                <a:ea typeface="Calibri"/>
                <a:cs typeface="Calibri"/>
                <a:sym typeface="Calibri"/>
              </a:rPr>
              <a:t>well-designed task</a:t>
            </a:r>
            <a:r>
              <a:rPr lang="en-US" sz="2300">
                <a:solidFill>
                  <a:schemeClr val="dk1"/>
                </a:solidFill>
                <a:latin typeface="Calibri"/>
                <a:ea typeface="Calibri"/>
                <a:cs typeface="Calibri"/>
                <a:sym typeface="Calibri"/>
              </a:rPr>
              <a:t> tells the user: </a:t>
            </a:r>
            <a:endParaRPr sz="2300">
              <a:solidFill>
                <a:schemeClr val="dk1"/>
              </a:solidFill>
              <a:latin typeface="Calibri"/>
              <a:ea typeface="Calibri"/>
              <a:cs typeface="Calibri"/>
              <a:sym typeface="Calibri"/>
            </a:endParaRPr>
          </a:p>
          <a:p>
            <a:pPr marL="342900" indent="-276225">
              <a:buClr>
                <a:schemeClr val="dk1"/>
              </a:buClr>
              <a:buSzPts val="2200"/>
              <a:buFont typeface="Calibri"/>
              <a:buChar char="●"/>
            </a:pPr>
            <a:r>
              <a:rPr lang="en-US" sz="1700" i="1">
                <a:solidFill>
                  <a:schemeClr val="dk1"/>
                </a:solidFill>
                <a:latin typeface="Calibri"/>
                <a:ea typeface="Calibri"/>
                <a:cs typeface="Calibri"/>
                <a:sym typeface="Calibri"/>
              </a:rPr>
              <a:t>what </a:t>
            </a:r>
            <a:r>
              <a:rPr lang="en-US" sz="1700" i="1" u="sng">
                <a:solidFill>
                  <a:schemeClr val="dk1"/>
                </a:solidFill>
                <a:latin typeface="Calibri"/>
                <a:ea typeface="Calibri"/>
                <a:cs typeface="Calibri"/>
                <a:sym typeface="Calibri"/>
              </a:rPr>
              <a:t>they need to</a:t>
            </a:r>
            <a:r>
              <a:rPr lang="en-US" sz="1700" i="1">
                <a:solidFill>
                  <a:schemeClr val="dk1"/>
                </a:solidFill>
                <a:latin typeface="Calibri"/>
                <a:ea typeface="Calibri"/>
                <a:cs typeface="Calibri"/>
                <a:sym typeface="Calibri"/>
              </a:rPr>
              <a:t> do </a:t>
            </a:r>
            <a:endParaRPr sz="1700" i="1">
              <a:solidFill>
                <a:schemeClr val="dk1"/>
              </a:solidFill>
              <a:latin typeface="Calibri"/>
              <a:ea typeface="Calibri"/>
              <a:cs typeface="Calibri"/>
              <a:sym typeface="Calibri"/>
            </a:endParaRPr>
          </a:p>
          <a:p>
            <a:pPr marL="342900" indent="-276225">
              <a:buClr>
                <a:schemeClr val="dk1"/>
              </a:buClr>
              <a:buSzPts val="2200"/>
              <a:buFont typeface="Calibri"/>
              <a:buChar char="●"/>
            </a:pPr>
            <a:r>
              <a:rPr lang="en-US" sz="1700" i="1" u="sng">
                <a:solidFill>
                  <a:schemeClr val="dk1"/>
                </a:solidFill>
                <a:latin typeface="Calibri"/>
                <a:ea typeface="Calibri"/>
                <a:cs typeface="Calibri"/>
                <a:sym typeface="Calibri"/>
              </a:rPr>
              <a:t>without how to</a:t>
            </a:r>
            <a:r>
              <a:rPr lang="en-US" sz="1700" i="1">
                <a:solidFill>
                  <a:schemeClr val="dk1"/>
                </a:solidFill>
                <a:latin typeface="Calibri"/>
                <a:ea typeface="Calibri"/>
                <a:cs typeface="Calibri"/>
                <a:sym typeface="Calibri"/>
              </a:rPr>
              <a:t> do it</a:t>
            </a:r>
            <a:endParaRPr sz="300" i="1"/>
          </a:p>
        </p:txBody>
      </p:sp>
      <p:sp>
        <p:nvSpPr>
          <p:cNvPr id="294" name="Google Shape;294;p49"/>
          <p:cNvSpPr/>
          <p:nvPr/>
        </p:nvSpPr>
        <p:spPr>
          <a:xfrm>
            <a:off x="0" y="0"/>
            <a:ext cx="3044250" cy="5143500"/>
          </a:xfrm>
          <a:prstGeom prst="rect">
            <a:avLst/>
          </a:prstGeom>
          <a:solidFill>
            <a:srgbClr val="404040"/>
          </a:solidFill>
          <a:ln>
            <a:noFill/>
          </a:ln>
        </p:spPr>
        <p:txBody>
          <a:bodyPr spcFirstLastPara="1" wrap="square" lIns="68569" tIns="34275" rIns="68569" bIns="34275" anchor="ctr" anchorCtr="0">
            <a:noAutofit/>
          </a:bodyPr>
          <a:lstStyle/>
          <a:p>
            <a:pPr algn="ctr">
              <a:buClr>
                <a:schemeClr val="lt1"/>
              </a:buClr>
              <a:buSzPts val="1800"/>
            </a:pPr>
            <a:endParaRPr>
              <a:solidFill>
                <a:srgbClr val="FFFFFF"/>
              </a:solidFill>
              <a:latin typeface="Calibri"/>
              <a:ea typeface="Calibri"/>
              <a:cs typeface="Calibri"/>
              <a:sym typeface="Calibri"/>
            </a:endParaRPr>
          </a:p>
        </p:txBody>
      </p:sp>
      <p:sp>
        <p:nvSpPr>
          <p:cNvPr id="295" name="Google Shape;295;p49"/>
          <p:cNvSpPr txBox="1">
            <a:spLocks noGrp="1"/>
          </p:cNvSpPr>
          <p:nvPr>
            <p:ph type="title"/>
          </p:nvPr>
        </p:nvSpPr>
        <p:spPr>
          <a:xfrm>
            <a:off x="628650" y="1059366"/>
            <a:ext cx="2174400" cy="3272850"/>
          </a:xfrm>
          <a:prstGeom prst="rect">
            <a:avLst/>
          </a:prstGeom>
          <a:noFill/>
          <a:ln>
            <a:noFill/>
          </a:ln>
        </p:spPr>
        <p:txBody>
          <a:bodyPr spcFirstLastPara="1" wrap="square" lIns="68569" tIns="34275" rIns="68569" bIns="34275" anchor="t" anchorCtr="0">
            <a:noAutofit/>
          </a:bodyPr>
          <a:lstStyle/>
          <a:p>
            <a:pPr>
              <a:buClr>
                <a:srgbClr val="FFFFFF"/>
              </a:buClr>
              <a:buSzPts val="4000"/>
            </a:pPr>
            <a:r>
              <a:rPr lang="en-US" sz="3000" b="1" dirty="0">
                <a:solidFill>
                  <a:srgbClr val="FFFFFF"/>
                </a:solidFill>
              </a:rPr>
              <a:t>Heuristic Evaluation</a:t>
            </a:r>
            <a:endParaRPr sz="3000" b="1" dirty="0">
              <a:solidFill>
                <a:srgbClr val="FFFFFF"/>
              </a:solidFill>
            </a:endParaRPr>
          </a:p>
          <a:p>
            <a:pPr>
              <a:buClr>
                <a:srgbClr val="FFFFFF"/>
              </a:buClr>
              <a:buSzPts val="4000"/>
            </a:pPr>
            <a:r>
              <a:rPr lang="en-US" sz="3000" b="1" dirty="0">
                <a:solidFill>
                  <a:srgbClr val="FFFFFF"/>
                </a:solidFill>
              </a:rPr>
              <a:t>(HE) </a:t>
            </a:r>
            <a:endParaRPr sz="3000" b="1" dirty="0">
              <a:solidFill>
                <a:srgbClr val="FFFFFF"/>
              </a:solidFill>
            </a:endParaRPr>
          </a:p>
          <a:p>
            <a:pPr>
              <a:buClr>
                <a:srgbClr val="FFFFFF"/>
              </a:buClr>
              <a:buSzPts val="4000"/>
            </a:pPr>
            <a:endParaRPr sz="3000" b="1" dirty="0">
              <a:solidFill>
                <a:srgbClr val="FFFFFF"/>
              </a:solidFill>
            </a:endParaRPr>
          </a:p>
          <a:p>
            <a:pPr>
              <a:buClr>
                <a:schemeClr val="lt1"/>
              </a:buClr>
              <a:buSzPts val="4000"/>
            </a:pPr>
            <a:r>
              <a:rPr lang="en-US" sz="2300" dirty="0">
                <a:solidFill>
                  <a:schemeClr val="tx1"/>
                </a:solidFill>
              </a:rPr>
              <a:t>How?</a:t>
            </a:r>
            <a:endParaRPr sz="2300" b="1" dirty="0">
              <a:solidFill>
                <a:schemeClr val="tx1"/>
              </a:solidFill>
            </a:endParaRPr>
          </a:p>
          <a:p>
            <a:pPr>
              <a:buClr>
                <a:srgbClr val="FFFFFF"/>
              </a:buClr>
              <a:buSzPts val="4000"/>
            </a:pPr>
            <a:endParaRPr sz="2300" b="1" dirty="0">
              <a:solidFill>
                <a:srgbClr val="FFFFFF"/>
              </a:solidFill>
            </a:endParaRPr>
          </a:p>
          <a:p>
            <a:pPr>
              <a:buClr>
                <a:srgbClr val="FFFFFF"/>
              </a:buClr>
              <a:buSzPts val="4000"/>
            </a:pPr>
            <a:r>
              <a:rPr lang="en-US" sz="2300" dirty="0">
                <a:solidFill>
                  <a:srgbClr val="FFFFFF"/>
                </a:solidFill>
              </a:rPr>
              <a:t>→ Create a Task</a:t>
            </a:r>
            <a:endParaRPr sz="2300" dirty="0">
              <a:solidFill>
                <a:srgbClr val="FFFFFF"/>
              </a:solidFill>
            </a:endParaRPr>
          </a:p>
        </p:txBody>
      </p:sp>
      <p:pic>
        <p:nvPicPr>
          <p:cNvPr id="296" name="Google Shape;296;p49"/>
          <p:cNvPicPr preferRelativeResize="0"/>
          <p:nvPr/>
        </p:nvPicPr>
        <p:blipFill rotWithShape="1">
          <a:blip r:embed="rId4">
            <a:alphaModFix/>
          </a:blip>
          <a:srcRect r="15732"/>
          <a:stretch/>
        </p:blipFill>
        <p:spPr>
          <a:xfrm>
            <a:off x="3847875" y="1219838"/>
            <a:ext cx="5073224" cy="2616356"/>
          </a:xfrm>
          <a:prstGeom prst="rect">
            <a:avLst/>
          </a:prstGeom>
          <a:noFill/>
          <a:ln w="19050"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2041593683"/>
      </p:ext>
    </p:extLst>
  </p:cSld>
  <p:clrMapOvr>
    <a:masterClrMapping/>
  </p:clrMapOvr>
</p:sld>
</file>

<file path=ppt/theme/theme1.xml><?xml version="1.0" encoding="utf-8"?>
<a:theme xmlns:a="http://schemas.openxmlformats.org/drawingml/2006/main" name="Dark Elegant Korean Style Project Proposal by Slidesgo">
  <a:themeElements>
    <a:clrScheme name="Simple Light">
      <a:dk1>
        <a:srgbClr val="FFFFFF"/>
      </a:dk1>
      <a:lt1>
        <a:srgbClr val="0C1621"/>
      </a:lt1>
      <a:dk2>
        <a:srgbClr val="EAC488"/>
      </a:dk2>
      <a:lt2>
        <a:srgbClr val="FBE4B4"/>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1187</TotalTime>
  <Words>3943</Words>
  <Application>Microsoft Office PowerPoint</Application>
  <PresentationFormat>On-screen Show (16:9)</PresentationFormat>
  <Paragraphs>623</Paragraphs>
  <Slides>64</Slides>
  <Notes>60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Unna</vt:lpstr>
      <vt:lpstr>Raleway</vt:lpstr>
      <vt:lpstr>Dark Elegant Korean Style Project Proposal by Slidesgo</vt:lpstr>
      <vt:lpstr>Design Process</vt:lpstr>
      <vt:lpstr>PowerPoint Presentation</vt:lpstr>
      <vt:lpstr>Inspection Methods </vt:lpstr>
      <vt:lpstr>Inspection Methods</vt:lpstr>
      <vt:lpstr>Inspection Methods</vt:lpstr>
      <vt:lpstr>Inspection Methods</vt:lpstr>
      <vt:lpstr>Evaluate a digital artifact through a set of usability principles or well-accepted rules of golden design, known as “heuristics”  A HE helps evaluate the overall design; The more heuristics you consider, the more comprehensive your evaluation will be; Focus/choose heuristics, which are relevant to your project;</vt:lpstr>
      <vt:lpstr>Heuristic Evaluation (HE)   → Overview  → 10 Heuristics </vt:lpstr>
      <vt:lpstr>Heuristic Evaluation (HE)   How?  → Create a Task</vt:lpstr>
      <vt:lpstr>Heuristic Evaluation (HE)   How?  → Create a Task</vt:lpstr>
      <vt:lpstr>Heuristic Evaluation (HE)   How?  → Create a Task</vt:lpstr>
      <vt:lpstr>Heuristic Evaluation (HE)   How?  → Create a Task</vt:lpstr>
      <vt:lpstr>Heuristic Evaluation (HE)   How?  → Create a Task</vt:lpstr>
      <vt:lpstr>Heuristic Evaluation (HE)   How?  What Heuristics to use? </vt:lpstr>
      <vt:lpstr>Heuristic Evaluation (HE)   How?  To rate Usability Problems?</vt:lpstr>
      <vt:lpstr>Heuristic Evaluation (HE)   How?  To rate Usability Problems?</vt:lpstr>
      <vt:lpstr>Heuristic Evaluation (HE)   How?  To rate Usability Problems?</vt:lpstr>
      <vt:lpstr>Heuristic Evaluation (HE)   How?  To rate Usability Problems?</vt:lpstr>
      <vt:lpstr>Heuristic Evaluation (HE)   How?  To rate Usability Problems?</vt:lpstr>
      <vt:lpstr>Heuristic Evaluation (HE)   How?  To rate Usability Problems?</vt:lpstr>
      <vt:lpstr>Heuristic Evaluation (HE)   → Overview  → 10 Heuristics </vt:lpstr>
      <vt:lpstr>Heuristic Evaluation (HE)   How?  To do the HE</vt:lpstr>
      <vt:lpstr>Heuristic Evaluation (HE)   How?  To do the HE</vt:lpstr>
      <vt:lpstr>Heuristic Evaluation (HE)   How?  To do the HE</vt:lpstr>
      <vt:lpstr>Heuristic Evaluation (HE)   How?  To do the HE</vt:lpstr>
      <vt:lpstr>Heuristic Evaluation (HE)   How?  To do the HE</vt:lpstr>
      <vt:lpstr>Heuristic Evaluation (HE)   How?  To do the HE</vt:lpstr>
      <vt:lpstr>Heuristic Evaluation (HE)   How?  To do the HE</vt:lpstr>
      <vt:lpstr>Heuristic Evaluation (HE)   How?  To do the HE</vt:lpstr>
      <vt:lpstr>Heuristic Evaluation (HE)   How?  To do the HE</vt:lpstr>
      <vt:lpstr>Heuristic Evaluation (HE)   How?  To do the HE</vt:lpstr>
      <vt:lpstr>Heuristic Evaluation (HE)   How?  To do the HE</vt:lpstr>
      <vt:lpstr>Heuristic Evaluation (HE)   How?  To do the HE</vt:lpstr>
      <vt:lpstr>PowerPoint Presentation</vt:lpstr>
      <vt:lpstr>PowerPoint Presentation</vt:lpstr>
      <vt:lpstr>What is user testing?</vt:lpstr>
      <vt:lpstr>What is user testing?</vt:lpstr>
      <vt:lpstr>What is user testing?</vt:lpstr>
      <vt:lpstr>Why user testing?</vt:lpstr>
      <vt:lpstr>How to prepare for user testing?</vt:lpstr>
      <vt:lpstr>User Study Protocol </vt:lpstr>
      <vt:lpstr>User Study Protocol </vt:lpstr>
      <vt:lpstr>User Study Protocol </vt:lpstr>
      <vt:lpstr>User Study Protocol </vt:lpstr>
      <vt:lpstr>User Study Protocol Drafts  Examples</vt:lpstr>
      <vt:lpstr>Reminder on Scenarios and Tasks</vt:lpstr>
      <vt:lpstr>Reminder on Scenarios and Tasks</vt:lpstr>
      <vt:lpstr>Reminder on Scenarios and Tasks</vt:lpstr>
      <vt:lpstr>Reminder on Scenarios and Tasks</vt:lpstr>
      <vt:lpstr>How to conduct user testing?</vt:lpstr>
      <vt:lpstr>How to conduct user testing?</vt:lpstr>
      <vt:lpstr>How to conduct user testing?</vt:lpstr>
      <vt:lpstr>How to conduct user testing?</vt:lpstr>
      <vt:lpstr>How to conduct user testing?</vt:lpstr>
      <vt:lpstr>How to conduct user testing?</vt:lpstr>
      <vt:lpstr>How to conduct user testing?</vt:lpstr>
      <vt:lpstr>User Study Protocol Drafts  Examples</vt:lpstr>
      <vt:lpstr>How to conduct user testing?</vt:lpstr>
      <vt:lpstr>How to conduct user testing?</vt:lpstr>
      <vt:lpstr>How to analyze user testing?</vt:lpstr>
      <vt:lpstr>How to analyze user testing?</vt:lpstr>
      <vt:lpstr>Project </vt:lpstr>
      <vt:lpstr>PowerPoint Presentation</vt:lpstr>
      <vt:lpstr>Plan for upcoming classes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Mental Model</dc:title>
  <dc:creator>Nurain, Novia</dc:creator>
  <cp:lastModifiedBy>UIU</cp:lastModifiedBy>
  <cp:revision>29</cp:revision>
  <dcterms:created xsi:type="dcterms:W3CDTF">2022-09-13T02:42:39Z</dcterms:created>
  <dcterms:modified xsi:type="dcterms:W3CDTF">2023-12-05T04:49:41Z</dcterms:modified>
</cp:coreProperties>
</file>